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6" r:id="rId6"/>
    <p:sldId id="260" r:id="rId7"/>
    <p:sldId id="297" r:id="rId8"/>
    <p:sldId id="261" r:id="rId9"/>
    <p:sldId id="298" r:id="rId10"/>
    <p:sldId id="262" r:id="rId11"/>
    <p:sldId id="299" r:id="rId12"/>
    <p:sldId id="267" r:id="rId13"/>
    <p:sldId id="269" r:id="rId14"/>
    <p:sldId id="270" r:id="rId15"/>
    <p:sldId id="271" r:id="rId16"/>
    <p:sldId id="272" r:id="rId17"/>
    <p:sldId id="268"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300" r:id="rId42"/>
    <p:sldId id="301" r:id="rId43"/>
    <p:sldId id="302" r:id="rId44"/>
    <p:sldId id="303" r:id="rId45"/>
    <p:sldId id="304"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9EF8AD4-AEAB-44F3-B584-2FE1114042F5}" type="datetimeFigureOut">
              <a:rPr lang="en-GB" smtClean="0"/>
              <a:t>22/10/2017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D7D7A3-CC76-4ADF-99F1-2DF58C086345}" type="slidenum">
              <a:rPr lang="en-GB" smtClean="0"/>
              <a:t>‹#›</a:t>
            </a:fld>
            <a:endParaRPr lang="en-GB"/>
          </a:p>
        </p:txBody>
      </p:sp>
    </p:spTree>
    <p:extLst>
      <p:ext uri="{BB962C8B-B14F-4D97-AF65-F5344CB8AC3E}">
        <p14:creationId xmlns:p14="http://schemas.microsoft.com/office/powerpoint/2010/main" val="1503415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EF8AD4-AEAB-44F3-B584-2FE1114042F5}" type="datetimeFigureOut">
              <a:rPr lang="en-GB" smtClean="0"/>
              <a:t>22/10/2017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D7D7A3-CC76-4ADF-99F1-2DF58C086345}" type="slidenum">
              <a:rPr lang="en-GB" smtClean="0"/>
              <a:t>‹#›</a:t>
            </a:fld>
            <a:endParaRPr lang="en-GB"/>
          </a:p>
        </p:txBody>
      </p:sp>
    </p:spTree>
    <p:extLst>
      <p:ext uri="{BB962C8B-B14F-4D97-AF65-F5344CB8AC3E}">
        <p14:creationId xmlns:p14="http://schemas.microsoft.com/office/powerpoint/2010/main" val="3406618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EF8AD4-AEAB-44F3-B584-2FE1114042F5}" type="datetimeFigureOut">
              <a:rPr lang="en-GB" smtClean="0"/>
              <a:t>22/10/2017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D7D7A3-CC76-4ADF-99F1-2DF58C086345}" type="slidenum">
              <a:rPr lang="en-GB" smtClean="0"/>
              <a:t>‹#›</a:t>
            </a:fld>
            <a:endParaRPr lang="en-GB"/>
          </a:p>
        </p:txBody>
      </p:sp>
    </p:spTree>
    <p:extLst>
      <p:ext uri="{BB962C8B-B14F-4D97-AF65-F5344CB8AC3E}">
        <p14:creationId xmlns:p14="http://schemas.microsoft.com/office/powerpoint/2010/main" val="399579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EF8AD4-AEAB-44F3-B584-2FE1114042F5}" type="datetimeFigureOut">
              <a:rPr lang="en-GB" smtClean="0"/>
              <a:t>22/10/2017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D7D7A3-CC76-4ADF-99F1-2DF58C086345}" type="slidenum">
              <a:rPr lang="en-GB" smtClean="0"/>
              <a:t>‹#›</a:t>
            </a:fld>
            <a:endParaRPr lang="en-GB"/>
          </a:p>
        </p:txBody>
      </p:sp>
    </p:spTree>
    <p:extLst>
      <p:ext uri="{BB962C8B-B14F-4D97-AF65-F5344CB8AC3E}">
        <p14:creationId xmlns:p14="http://schemas.microsoft.com/office/powerpoint/2010/main" val="3537709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EF8AD4-AEAB-44F3-B584-2FE1114042F5}" type="datetimeFigureOut">
              <a:rPr lang="en-GB" smtClean="0"/>
              <a:t>22/10/2017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D7D7A3-CC76-4ADF-99F1-2DF58C086345}" type="slidenum">
              <a:rPr lang="en-GB" smtClean="0"/>
              <a:t>‹#›</a:t>
            </a:fld>
            <a:endParaRPr lang="en-GB"/>
          </a:p>
        </p:txBody>
      </p:sp>
    </p:spTree>
    <p:extLst>
      <p:ext uri="{BB962C8B-B14F-4D97-AF65-F5344CB8AC3E}">
        <p14:creationId xmlns:p14="http://schemas.microsoft.com/office/powerpoint/2010/main" val="206413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9EF8AD4-AEAB-44F3-B584-2FE1114042F5}" type="datetimeFigureOut">
              <a:rPr lang="en-GB" smtClean="0"/>
              <a:t>22/10/2017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D7D7A3-CC76-4ADF-99F1-2DF58C086345}" type="slidenum">
              <a:rPr lang="en-GB" smtClean="0"/>
              <a:t>‹#›</a:t>
            </a:fld>
            <a:endParaRPr lang="en-GB"/>
          </a:p>
        </p:txBody>
      </p:sp>
    </p:spTree>
    <p:extLst>
      <p:ext uri="{BB962C8B-B14F-4D97-AF65-F5344CB8AC3E}">
        <p14:creationId xmlns:p14="http://schemas.microsoft.com/office/powerpoint/2010/main" val="2492608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9EF8AD4-AEAB-44F3-B584-2FE1114042F5}" type="datetimeFigureOut">
              <a:rPr lang="en-GB" smtClean="0"/>
              <a:t>22/10/2017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D7D7A3-CC76-4ADF-99F1-2DF58C086345}" type="slidenum">
              <a:rPr lang="en-GB" smtClean="0"/>
              <a:t>‹#›</a:t>
            </a:fld>
            <a:endParaRPr lang="en-GB"/>
          </a:p>
        </p:txBody>
      </p:sp>
    </p:spTree>
    <p:extLst>
      <p:ext uri="{BB962C8B-B14F-4D97-AF65-F5344CB8AC3E}">
        <p14:creationId xmlns:p14="http://schemas.microsoft.com/office/powerpoint/2010/main" val="98160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9EF8AD4-AEAB-44F3-B584-2FE1114042F5}" type="datetimeFigureOut">
              <a:rPr lang="en-GB" smtClean="0"/>
              <a:t>22/10/2017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D7D7A3-CC76-4ADF-99F1-2DF58C086345}" type="slidenum">
              <a:rPr lang="en-GB" smtClean="0"/>
              <a:t>‹#›</a:t>
            </a:fld>
            <a:endParaRPr lang="en-GB"/>
          </a:p>
        </p:txBody>
      </p:sp>
    </p:spTree>
    <p:extLst>
      <p:ext uri="{BB962C8B-B14F-4D97-AF65-F5344CB8AC3E}">
        <p14:creationId xmlns:p14="http://schemas.microsoft.com/office/powerpoint/2010/main" val="2852686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F8AD4-AEAB-44F3-B584-2FE1114042F5}" type="datetimeFigureOut">
              <a:rPr lang="en-GB" smtClean="0"/>
              <a:t>22/10/2017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D7D7A3-CC76-4ADF-99F1-2DF58C086345}" type="slidenum">
              <a:rPr lang="en-GB" smtClean="0"/>
              <a:t>‹#›</a:t>
            </a:fld>
            <a:endParaRPr lang="en-GB"/>
          </a:p>
        </p:txBody>
      </p:sp>
    </p:spTree>
    <p:extLst>
      <p:ext uri="{BB962C8B-B14F-4D97-AF65-F5344CB8AC3E}">
        <p14:creationId xmlns:p14="http://schemas.microsoft.com/office/powerpoint/2010/main" val="83231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EF8AD4-AEAB-44F3-B584-2FE1114042F5}" type="datetimeFigureOut">
              <a:rPr lang="en-GB" smtClean="0"/>
              <a:t>22/10/2017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D7D7A3-CC76-4ADF-99F1-2DF58C086345}" type="slidenum">
              <a:rPr lang="en-GB" smtClean="0"/>
              <a:t>‹#›</a:t>
            </a:fld>
            <a:endParaRPr lang="en-GB"/>
          </a:p>
        </p:txBody>
      </p:sp>
    </p:spTree>
    <p:extLst>
      <p:ext uri="{BB962C8B-B14F-4D97-AF65-F5344CB8AC3E}">
        <p14:creationId xmlns:p14="http://schemas.microsoft.com/office/powerpoint/2010/main" val="323366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EF8AD4-AEAB-44F3-B584-2FE1114042F5}" type="datetimeFigureOut">
              <a:rPr lang="en-GB" smtClean="0"/>
              <a:t>22/10/2017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D7D7A3-CC76-4ADF-99F1-2DF58C086345}" type="slidenum">
              <a:rPr lang="en-GB" smtClean="0"/>
              <a:t>‹#›</a:t>
            </a:fld>
            <a:endParaRPr lang="en-GB"/>
          </a:p>
        </p:txBody>
      </p:sp>
    </p:spTree>
    <p:extLst>
      <p:ext uri="{BB962C8B-B14F-4D97-AF65-F5344CB8AC3E}">
        <p14:creationId xmlns:p14="http://schemas.microsoft.com/office/powerpoint/2010/main" val="1139062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EF8AD4-AEAB-44F3-B584-2FE1114042F5}" type="datetimeFigureOut">
              <a:rPr lang="en-GB" smtClean="0"/>
              <a:t>22/10/2017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7D7A3-CC76-4ADF-99F1-2DF58C086345}" type="slidenum">
              <a:rPr lang="en-GB" smtClean="0"/>
              <a:t>‹#›</a:t>
            </a:fld>
            <a:endParaRPr lang="en-GB"/>
          </a:p>
        </p:txBody>
      </p:sp>
    </p:spTree>
    <p:extLst>
      <p:ext uri="{BB962C8B-B14F-4D97-AF65-F5344CB8AC3E}">
        <p14:creationId xmlns:p14="http://schemas.microsoft.com/office/powerpoint/2010/main" val="1851158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6135" y="1524000"/>
            <a:ext cx="7772400" cy="1470025"/>
          </a:xfrm>
        </p:spPr>
        <p:txBody>
          <a:bodyPr>
            <a:normAutofit fontScale="90000"/>
          </a:bodyPr>
          <a:lstStyle/>
          <a:p>
            <a:r>
              <a:rPr lang="en-GB" sz="5400" b="1" dirty="0" smtClean="0"/>
              <a:t>Good Neighbours:</a:t>
            </a:r>
            <a:br>
              <a:rPr lang="en-GB" sz="5400" b="1" dirty="0" smtClean="0"/>
            </a:br>
            <a:r>
              <a:rPr lang="en-GB" sz="5400" b="1" dirty="0" smtClean="0"/>
              <a:t>My </a:t>
            </a:r>
            <a:r>
              <a:rPr lang="en-GB" sz="5400" b="1" dirty="0" smtClean="0"/>
              <a:t>World Depends On Us</a:t>
            </a:r>
            <a:endParaRPr lang="en-GB" sz="5400" b="1" dirty="0"/>
          </a:p>
        </p:txBody>
      </p:sp>
      <p:sp>
        <p:nvSpPr>
          <p:cNvPr id="3" name="Subtitle 2"/>
          <p:cNvSpPr>
            <a:spLocks noGrp="1"/>
          </p:cNvSpPr>
          <p:nvPr>
            <p:ph type="subTitle" idx="1"/>
          </p:nvPr>
        </p:nvSpPr>
        <p:spPr>
          <a:xfrm>
            <a:off x="1219200" y="3276600"/>
            <a:ext cx="6400800" cy="1752600"/>
          </a:xfrm>
        </p:spPr>
        <p:txBody>
          <a:bodyPr/>
          <a:lstStyle/>
          <a:p>
            <a:r>
              <a:rPr lang="en-GB" b="1" dirty="0" smtClean="0">
                <a:solidFill>
                  <a:schemeClr val="tx1"/>
                </a:solidFill>
              </a:rPr>
              <a:t>One World Week Service </a:t>
            </a:r>
          </a:p>
          <a:p>
            <a:r>
              <a:rPr lang="en-GB" b="1" dirty="0" smtClean="0">
                <a:solidFill>
                  <a:schemeClr val="tx1"/>
                </a:solidFill>
              </a:rPr>
              <a:t>Focusing on Fairtrade</a:t>
            </a:r>
            <a:endParaRPr lang="en-GB" b="1" dirty="0">
              <a:solidFill>
                <a:schemeClr val="tx1"/>
              </a:solidFill>
            </a:endParaRP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685800" y="4589206"/>
            <a:ext cx="1614488" cy="1752600"/>
          </a:xfrm>
          <a:prstGeom prst="rect">
            <a:avLst/>
          </a:prstGeom>
          <a:ln>
            <a:noFill/>
          </a:ln>
          <a:effectLst>
            <a:softEdge rad="112500"/>
          </a:effectLst>
        </p:spPr>
      </p:pic>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7010400" y="4572000"/>
            <a:ext cx="1614488" cy="1752600"/>
          </a:xfrm>
          <a:prstGeom prst="rect">
            <a:avLst/>
          </a:prstGeom>
          <a:ln>
            <a:noFill/>
          </a:ln>
          <a:effectLst>
            <a:softEdge rad="112500"/>
          </a:effectLst>
        </p:spPr>
      </p:pic>
    </p:spTree>
    <p:extLst>
      <p:ext uri="{BB962C8B-B14F-4D97-AF65-F5344CB8AC3E}">
        <p14:creationId xmlns:p14="http://schemas.microsoft.com/office/powerpoint/2010/main" val="1924868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219200"/>
            <a:ext cx="8915400" cy="3477875"/>
          </a:xfrm>
          <a:prstGeom prst="rect">
            <a:avLst/>
          </a:prstGeom>
          <a:noFill/>
        </p:spPr>
        <p:txBody>
          <a:bodyPr wrap="square" rtlCol="0">
            <a:spAutoFit/>
          </a:bodyPr>
          <a:lstStyle/>
          <a:p>
            <a:r>
              <a:rPr lang="en-GB" sz="4400" b="1" dirty="0" smtClean="0"/>
              <a:t>Many the gifts, many the people,</a:t>
            </a:r>
          </a:p>
          <a:p>
            <a:r>
              <a:rPr lang="en-GB" sz="4400" b="1" dirty="0" smtClean="0"/>
              <a:t>Many the hearts that yearn to belong.</a:t>
            </a:r>
          </a:p>
          <a:p>
            <a:r>
              <a:rPr lang="en-GB" sz="4400" b="1" dirty="0" smtClean="0"/>
              <a:t>Let us be servants to one another.</a:t>
            </a:r>
          </a:p>
          <a:p>
            <a:r>
              <a:rPr lang="en-GB" sz="4400" b="1" dirty="0" smtClean="0"/>
              <a:t>Making your kingdom come.</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v.5</a:t>
            </a:r>
            <a:r>
              <a:rPr lang="en-GB" b="1" dirty="0" smtClean="0"/>
              <a:t> of 5</a:t>
            </a:r>
            <a:endParaRPr lang="en-GB" b="1" dirty="0"/>
          </a:p>
        </p:txBody>
      </p:sp>
    </p:spTree>
    <p:extLst>
      <p:ext uri="{BB962C8B-B14F-4D97-AF65-F5344CB8AC3E}">
        <p14:creationId xmlns:p14="http://schemas.microsoft.com/office/powerpoint/2010/main" val="2149983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1" y="1295400"/>
            <a:ext cx="8839200" cy="4524315"/>
          </a:xfrm>
          <a:prstGeom prst="rect">
            <a:avLst/>
          </a:prstGeom>
          <a:noFill/>
        </p:spPr>
        <p:txBody>
          <a:bodyPr wrap="square" rtlCol="0">
            <a:spAutoFit/>
          </a:bodyPr>
          <a:lstStyle/>
          <a:p>
            <a:r>
              <a:rPr lang="en-GB" sz="2400" b="1" i="1" dirty="0" smtClean="0"/>
              <a:t>Refrain</a:t>
            </a:r>
          </a:p>
          <a:p>
            <a:pPr lvl="1"/>
            <a:r>
              <a:rPr lang="en-GB" sz="4400" b="1" i="1" dirty="0" smtClean="0"/>
              <a:t>Christ, be our light!</a:t>
            </a:r>
          </a:p>
          <a:p>
            <a:pPr lvl="1"/>
            <a:r>
              <a:rPr lang="en-GB" sz="4400" b="1" i="1" dirty="0" smtClean="0"/>
              <a:t>Shine in our hearts.</a:t>
            </a:r>
          </a:p>
          <a:p>
            <a:pPr lvl="1"/>
            <a:r>
              <a:rPr lang="en-GB" sz="4400" b="1" i="1" dirty="0" smtClean="0"/>
              <a:t>Shine through the darkness.</a:t>
            </a:r>
          </a:p>
          <a:p>
            <a:pPr lvl="1"/>
            <a:r>
              <a:rPr lang="en-GB" sz="4400" b="1" i="1" dirty="0" smtClean="0"/>
              <a:t>Christ, be our light!</a:t>
            </a:r>
          </a:p>
          <a:p>
            <a:pPr lvl="1"/>
            <a:r>
              <a:rPr lang="en-GB" sz="4400" b="1" i="1" dirty="0" smtClean="0"/>
              <a:t>Shine in your Church gathered today.</a:t>
            </a:r>
            <a:endParaRPr lang="en-GB" sz="4400" b="1" i="1" dirty="0"/>
          </a:p>
        </p:txBody>
      </p:sp>
    </p:spTree>
    <p:extLst>
      <p:ext uri="{BB962C8B-B14F-4D97-AF65-F5344CB8AC3E}">
        <p14:creationId xmlns:p14="http://schemas.microsoft.com/office/powerpoint/2010/main" val="4137045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752475"/>
            <a:ext cx="7162800" cy="5353050"/>
          </a:xfrm>
          <a:prstGeom prst="rect">
            <a:avLst/>
          </a:prstGeom>
        </p:spPr>
      </p:pic>
    </p:spTree>
    <p:extLst>
      <p:ext uri="{BB962C8B-B14F-4D97-AF65-F5344CB8AC3E}">
        <p14:creationId xmlns:p14="http://schemas.microsoft.com/office/powerpoint/2010/main" val="873935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7316"/>
            <a:ext cx="8991600" cy="6555641"/>
          </a:xfrm>
          <a:prstGeom prst="rect">
            <a:avLst/>
          </a:prstGeom>
          <a:noFill/>
        </p:spPr>
        <p:txBody>
          <a:bodyPr wrap="square" rtlCol="0">
            <a:spAutoFit/>
          </a:bodyPr>
          <a:lstStyle/>
          <a:p>
            <a:r>
              <a:rPr lang="en-GB" sz="4800" b="1" dirty="0" smtClean="0">
                <a:solidFill>
                  <a:srgbClr val="0070C0"/>
                </a:solidFill>
              </a:rPr>
              <a:t>Hymn 703 (Singing the Faith)</a:t>
            </a:r>
          </a:p>
          <a:p>
            <a:endParaRPr lang="en-GB" sz="2000" dirty="0"/>
          </a:p>
          <a:p>
            <a:r>
              <a:rPr lang="en-GB" sz="4400" b="1" dirty="0" smtClean="0"/>
              <a:t>In an age of twisted values</a:t>
            </a:r>
          </a:p>
          <a:p>
            <a:r>
              <a:rPr lang="en-GB" sz="4400" b="1" dirty="0" smtClean="0"/>
              <a:t>We have lost the truth we need;</a:t>
            </a:r>
          </a:p>
          <a:p>
            <a:r>
              <a:rPr lang="en-GB" sz="4400" b="1" dirty="0" smtClean="0"/>
              <a:t>In sophisticated language</a:t>
            </a:r>
          </a:p>
          <a:p>
            <a:r>
              <a:rPr lang="en-GB" sz="4400" b="1" dirty="0" smtClean="0"/>
              <a:t>We have justified our greed;</a:t>
            </a:r>
          </a:p>
          <a:p>
            <a:r>
              <a:rPr lang="en-GB" sz="4400" b="1" dirty="0" smtClean="0"/>
              <a:t>By our struggle for possessions</a:t>
            </a:r>
          </a:p>
          <a:p>
            <a:r>
              <a:rPr lang="en-GB" sz="4400" b="1" dirty="0" smtClean="0"/>
              <a:t>We have robbed the poor and weak - </a:t>
            </a:r>
          </a:p>
          <a:p>
            <a:r>
              <a:rPr lang="en-GB" sz="4400" b="1" dirty="0" smtClean="0"/>
              <a:t>Hear our cry and heal our nations:</a:t>
            </a:r>
          </a:p>
          <a:p>
            <a:r>
              <a:rPr lang="en-GB" sz="4400" b="1" dirty="0" smtClean="0"/>
              <a:t>Your forgiveness, Lord, we seek.</a:t>
            </a:r>
            <a:endParaRPr lang="en-GB" sz="4400" b="1" dirty="0"/>
          </a:p>
        </p:txBody>
      </p:sp>
    </p:spTree>
    <p:extLst>
      <p:ext uri="{BB962C8B-B14F-4D97-AF65-F5344CB8AC3E}">
        <p14:creationId xmlns:p14="http://schemas.microsoft.com/office/powerpoint/2010/main" val="3698131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763000" cy="5509200"/>
          </a:xfrm>
          <a:prstGeom prst="rect">
            <a:avLst/>
          </a:prstGeom>
          <a:noFill/>
        </p:spPr>
        <p:txBody>
          <a:bodyPr wrap="square" rtlCol="0">
            <a:spAutoFit/>
          </a:bodyPr>
          <a:lstStyle/>
          <a:p>
            <a:r>
              <a:rPr lang="en-GB" sz="4400" b="1" dirty="0" smtClean="0"/>
              <a:t>We have built discrimination</a:t>
            </a:r>
          </a:p>
          <a:p>
            <a:r>
              <a:rPr lang="en-GB" sz="4400" b="1" dirty="0" smtClean="0"/>
              <a:t>On our prejudice and fear;</a:t>
            </a:r>
          </a:p>
          <a:p>
            <a:r>
              <a:rPr lang="en-GB" sz="4400" b="1" dirty="0" smtClean="0"/>
              <a:t>Hatred swiftly turns to cruelty</a:t>
            </a:r>
          </a:p>
          <a:p>
            <a:r>
              <a:rPr lang="en-GB" sz="4400" b="1" dirty="0" smtClean="0"/>
              <a:t>If we hold resentments dear.</a:t>
            </a:r>
          </a:p>
          <a:p>
            <a:r>
              <a:rPr lang="en-GB" sz="4400" b="1" dirty="0" smtClean="0"/>
              <a:t>For communities divided</a:t>
            </a:r>
          </a:p>
          <a:p>
            <a:r>
              <a:rPr lang="en-GB" sz="4400" b="1" dirty="0" smtClean="0"/>
              <a:t>By the walls of class and race</a:t>
            </a:r>
          </a:p>
          <a:p>
            <a:r>
              <a:rPr lang="en-GB" sz="4400" b="1" dirty="0" smtClean="0"/>
              <a:t>Hear our cry and heal our nations:</a:t>
            </a:r>
          </a:p>
          <a:p>
            <a:r>
              <a:rPr lang="en-GB" sz="4400" b="1" dirty="0" smtClean="0"/>
              <a:t>Show us, Lord, your love and grace.</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v.2</a:t>
            </a:r>
            <a:r>
              <a:rPr lang="en-GB" b="1" dirty="0" smtClean="0"/>
              <a:t> of 4</a:t>
            </a:r>
            <a:endParaRPr lang="en-GB" b="1" dirty="0"/>
          </a:p>
        </p:txBody>
      </p:sp>
    </p:spTree>
    <p:extLst>
      <p:ext uri="{BB962C8B-B14F-4D97-AF65-F5344CB8AC3E}">
        <p14:creationId xmlns:p14="http://schemas.microsoft.com/office/powerpoint/2010/main" val="1583228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763000" cy="5509200"/>
          </a:xfrm>
          <a:prstGeom prst="rect">
            <a:avLst/>
          </a:prstGeom>
          <a:noFill/>
        </p:spPr>
        <p:txBody>
          <a:bodyPr wrap="square" rtlCol="0">
            <a:spAutoFit/>
          </a:bodyPr>
          <a:lstStyle/>
          <a:p>
            <a:r>
              <a:rPr lang="en-GB" sz="4400" b="1" dirty="0" smtClean="0"/>
              <a:t>When our families are broken;</a:t>
            </a:r>
          </a:p>
          <a:p>
            <a:r>
              <a:rPr lang="en-GB" sz="4400" b="1" dirty="0" smtClean="0"/>
              <a:t>When our homes are full of strife;</a:t>
            </a:r>
          </a:p>
          <a:p>
            <a:r>
              <a:rPr lang="en-GB" sz="4400" b="1" dirty="0" smtClean="0"/>
              <a:t>When our children are bewildered,</a:t>
            </a:r>
          </a:p>
          <a:p>
            <a:r>
              <a:rPr lang="en-GB" sz="4400" b="1" dirty="0" smtClean="0"/>
              <a:t>When they lose their way in life;</a:t>
            </a:r>
          </a:p>
          <a:p>
            <a:r>
              <a:rPr lang="en-GB" sz="4400" b="1" dirty="0" smtClean="0"/>
              <a:t>When we fail to give the aged</a:t>
            </a:r>
          </a:p>
          <a:p>
            <a:r>
              <a:rPr lang="en-GB" sz="4400" b="1" dirty="0" smtClean="0"/>
              <a:t>All the care we know we should -</a:t>
            </a:r>
          </a:p>
          <a:p>
            <a:r>
              <a:rPr lang="en-GB" sz="4400" b="1" dirty="0" smtClean="0"/>
              <a:t>Hear our cry and heal our nations</a:t>
            </a:r>
          </a:p>
          <a:p>
            <a:r>
              <a:rPr lang="en-GB" sz="4400" b="1" dirty="0"/>
              <a:t>W</a:t>
            </a:r>
            <a:r>
              <a:rPr lang="en-GB" sz="4400" b="1" dirty="0" smtClean="0"/>
              <a:t>ith your tender fatherhood.</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v.3</a:t>
            </a:r>
            <a:r>
              <a:rPr lang="en-GB" b="1" dirty="0" smtClean="0"/>
              <a:t> of 4</a:t>
            </a:r>
            <a:endParaRPr lang="en-GB" b="1" dirty="0"/>
          </a:p>
        </p:txBody>
      </p:sp>
    </p:spTree>
    <p:extLst>
      <p:ext uri="{BB962C8B-B14F-4D97-AF65-F5344CB8AC3E}">
        <p14:creationId xmlns:p14="http://schemas.microsoft.com/office/powerpoint/2010/main" val="3641480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763000" cy="5509200"/>
          </a:xfrm>
          <a:prstGeom prst="rect">
            <a:avLst/>
          </a:prstGeom>
          <a:noFill/>
        </p:spPr>
        <p:txBody>
          <a:bodyPr wrap="square" rtlCol="0">
            <a:spAutoFit/>
          </a:bodyPr>
          <a:lstStyle/>
          <a:p>
            <a:r>
              <a:rPr lang="en-GB" sz="4400" b="1" dirty="0" smtClean="0"/>
              <a:t>We who hear your word so often</a:t>
            </a:r>
          </a:p>
          <a:p>
            <a:r>
              <a:rPr lang="en-GB" sz="4400" b="1" dirty="0" smtClean="0"/>
              <a:t>Choose so rarely to obey;</a:t>
            </a:r>
          </a:p>
          <a:p>
            <a:r>
              <a:rPr lang="en-GB" sz="4400" b="1" dirty="0" smtClean="0"/>
              <a:t>Turn us from our wilful blindness,</a:t>
            </a:r>
          </a:p>
          <a:p>
            <a:r>
              <a:rPr lang="en-GB" sz="4400" b="1" dirty="0" smtClean="0"/>
              <a:t>Give us truth to light our way.</a:t>
            </a:r>
          </a:p>
          <a:p>
            <a:r>
              <a:rPr lang="en-GB" sz="4400" b="1" dirty="0" smtClean="0"/>
              <a:t>In the power of your Spirit</a:t>
            </a:r>
          </a:p>
          <a:p>
            <a:r>
              <a:rPr lang="en-GB" sz="4400" b="1" dirty="0" smtClean="0"/>
              <a:t>Come to cleanse us, make us new:</a:t>
            </a:r>
          </a:p>
          <a:p>
            <a:r>
              <a:rPr lang="en-GB" sz="4400" b="1" dirty="0" smtClean="0"/>
              <a:t>Hear our cry and heal our nations</a:t>
            </a:r>
          </a:p>
          <a:p>
            <a:r>
              <a:rPr lang="en-GB" sz="4400" b="1" dirty="0" smtClean="0"/>
              <a:t>Till our nations honour you.</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v.4</a:t>
            </a:r>
            <a:r>
              <a:rPr lang="en-GB" b="1" dirty="0" smtClean="0"/>
              <a:t> of 4</a:t>
            </a:r>
            <a:endParaRPr lang="en-GB" b="1" dirty="0"/>
          </a:p>
        </p:txBody>
      </p:sp>
    </p:spTree>
    <p:extLst>
      <p:ext uri="{BB962C8B-B14F-4D97-AF65-F5344CB8AC3E}">
        <p14:creationId xmlns:p14="http://schemas.microsoft.com/office/powerpoint/2010/main" val="1926170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92826" y="1366684"/>
            <a:ext cx="6324600" cy="4308872"/>
          </a:xfrm>
          <a:prstGeom prst="rect">
            <a:avLst/>
          </a:prstGeom>
          <a:noFill/>
        </p:spPr>
        <p:txBody>
          <a:bodyPr wrap="square" rtlCol="0">
            <a:spAutoFit/>
          </a:bodyPr>
          <a:lstStyle/>
          <a:p>
            <a:r>
              <a:rPr lang="en-GB" sz="5400" b="1" dirty="0" smtClean="0">
                <a:solidFill>
                  <a:srgbClr val="0070C0"/>
                </a:solidFill>
              </a:rPr>
              <a:t>Bible Readings</a:t>
            </a:r>
          </a:p>
          <a:p>
            <a:endParaRPr lang="en-GB" sz="4400" b="1" dirty="0"/>
          </a:p>
          <a:p>
            <a:r>
              <a:rPr lang="en-GB" sz="4400" b="1" dirty="0" smtClean="0"/>
              <a:t>Amos 8:4-7</a:t>
            </a:r>
          </a:p>
          <a:p>
            <a:r>
              <a:rPr lang="en-GB" sz="4400" b="1" dirty="0" smtClean="0"/>
              <a:t>Micah 6:6,8</a:t>
            </a:r>
          </a:p>
          <a:p>
            <a:r>
              <a:rPr lang="en-GB" sz="4400" b="1" dirty="0" smtClean="0"/>
              <a:t>Matthew 22: 35-40</a:t>
            </a:r>
          </a:p>
          <a:p>
            <a:r>
              <a:rPr lang="en-GB" sz="4400" b="1" dirty="0" smtClean="0"/>
              <a:t>1 John 3:18</a:t>
            </a:r>
            <a:endParaRPr lang="en-GB" sz="4400" b="1" dirty="0"/>
          </a:p>
        </p:txBody>
      </p:sp>
      <p:pic>
        <p:nvPicPr>
          <p:cNvPr id="3" name="Picture 2"/>
          <p:cNvPicPr/>
          <p:nvPr/>
        </p:nvPicPr>
        <p:blipFill>
          <a:blip r:embed="rId2" cstate="print">
            <a:extLst>
              <a:ext uri="{28A0092B-C50C-407E-A947-70E740481C1C}">
                <a14:useLocalDpi xmlns:a14="http://schemas.microsoft.com/office/drawing/2010/main" val="0"/>
              </a:ext>
            </a:extLst>
          </a:blip>
          <a:stretch>
            <a:fillRect/>
          </a:stretch>
        </p:blipFill>
        <p:spPr>
          <a:xfrm>
            <a:off x="7239000" y="4589206"/>
            <a:ext cx="1614488" cy="1752600"/>
          </a:xfrm>
          <a:prstGeom prst="rect">
            <a:avLst/>
          </a:prstGeom>
          <a:ln>
            <a:noFill/>
          </a:ln>
          <a:effectLst>
            <a:softEdge rad="112500"/>
          </a:effectLst>
        </p:spPr>
      </p:pic>
    </p:spTree>
    <p:extLst>
      <p:ext uri="{BB962C8B-B14F-4D97-AF65-F5344CB8AC3E}">
        <p14:creationId xmlns:p14="http://schemas.microsoft.com/office/powerpoint/2010/main" val="2123500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2286000"/>
            <a:ext cx="184731" cy="369332"/>
          </a:xfrm>
          <a:prstGeom prst="rect">
            <a:avLst/>
          </a:prstGeom>
          <a:noFill/>
        </p:spPr>
        <p:txBody>
          <a:bodyPr wrap="none" rtlCol="0">
            <a:spAutoFit/>
          </a:bodyPr>
          <a:lstStyle/>
          <a:p>
            <a:endParaRPr lang="en-GB" dirty="0"/>
          </a:p>
        </p:txBody>
      </p:sp>
      <p:sp>
        <p:nvSpPr>
          <p:cNvPr id="3" name="TextBox 2"/>
          <p:cNvSpPr txBox="1"/>
          <p:nvPr/>
        </p:nvSpPr>
        <p:spPr>
          <a:xfrm>
            <a:off x="648929" y="1547336"/>
            <a:ext cx="7772400" cy="4124206"/>
          </a:xfrm>
          <a:prstGeom prst="rect">
            <a:avLst/>
          </a:prstGeom>
          <a:noFill/>
        </p:spPr>
        <p:txBody>
          <a:bodyPr wrap="square" rtlCol="0">
            <a:spAutoFit/>
          </a:bodyPr>
          <a:lstStyle/>
          <a:p>
            <a:r>
              <a:rPr lang="en-GB" sz="5400" b="1" dirty="0" smtClean="0">
                <a:solidFill>
                  <a:srgbClr val="0070C0"/>
                </a:solidFill>
              </a:rPr>
              <a:t>Intercessory Prayers</a:t>
            </a:r>
          </a:p>
          <a:p>
            <a:endParaRPr lang="en-GB" sz="4800" b="1" dirty="0"/>
          </a:p>
          <a:p>
            <a:r>
              <a:rPr lang="en-GB" sz="4800" b="1" dirty="0" smtClean="0"/>
              <a:t>Response:</a:t>
            </a:r>
          </a:p>
          <a:p>
            <a:endParaRPr lang="en-GB" sz="1600" b="1" dirty="0"/>
          </a:p>
          <a:p>
            <a:r>
              <a:rPr lang="en-GB" sz="4800" b="1" dirty="0" smtClean="0">
                <a:solidFill>
                  <a:srgbClr val="FF0000"/>
                </a:solidFill>
              </a:rPr>
              <a:t>Do justice, love kindness, and walk humbly with your God</a:t>
            </a:r>
            <a:endParaRPr lang="en-GB" sz="4800" b="1" dirty="0">
              <a:solidFill>
                <a:srgbClr val="FF0000"/>
              </a:solidFill>
            </a:endParaRP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086600" y="553065"/>
            <a:ext cx="1614488" cy="1752600"/>
          </a:xfrm>
          <a:prstGeom prst="rect">
            <a:avLst/>
          </a:prstGeom>
          <a:ln>
            <a:noFill/>
          </a:ln>
          <a:effectLst>
            <a:softEdge rad="112500"/>
          </a:effectLst>
        </p:spPr>
      </p:pic>
    </p:spTree>
    <p:extLst>
      <p:ext uri="{BB962C8B-B14F-4D97-AF65-F5344CB8AC3E}">
        <p14:creationId xmlns:p14="http://schemas.microsoft.com/office/powerpoint/2010/main" val="1527701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8534400" cy="4647426"/>
          </a:xfrm>
          <a:prstGeom prst="rect">
            <a:avLst/>
          </a:prstGeom>
          <a:noFill/>
        </p:spPr>
        <p:txBody>
          <a:bodyPr wrap="square" rtlCol="0">
            <a:spAutoFit/>
          </a:bodyPr>
          <a:lstStyle/>
          <a:p>
            <a:r>
              <a:rPr lang="en-US" sz="3600" dirty="0"/>
              <a:t>Almighty God, we grieve that in Your world despite all the riches You have given us so freely, selfishness and greed so often rule our decisions in trade as in so many other areas of our lives. Forgive us our acceptance of unjust structures of trade and help us to </a:t>
            </a:r>
            <a:r>
              <a:rPr lang="en-US" sz="4000" b="1" dirty="0">
                <a:solidFill>
                  <a:srgbClr val="FF0000"/>
                </a:solidFill>
              </a:rPr>
              <a:t>Do justice, love kindness &amp; walk humbly with you</a:t>
            </a:r>
            <a:r>
              <a:rPr lang="en-GB" sz="4000" b="1" dirty="0">
                <a:solidFill>
                  <a:srgbClr val="FF0000"/>
                </a:solidFill>
              </a:rPr>
              <a:t>r God</a:t>
            </a:r>
          </a:p>
        </p:txBody>
      </p:sp>
    </p:spTree>
    <p:extLst>
      <p:ext uri="{BB962C8B-B14F-4D97-AF65-F5344CB8AC3E}">
        <p14:creationId xmlns:p14="http://schemas.microsoft.com/office/powerpoint/2010/main" val="1907654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01444"/>
            <a:ext cx="8686800" cy="5201424"/>
          </a:xfrm>
          <a:prstGeom prst="rect">
            <a:avLst/>
          </a:prstGeom>
          <a:noFill/>
        </p:spPr>
        <p:txBody>
          <a:bodyPr wrap="square" rtlCol="0">
            <a:spAutoFit/>
          </a:bodyPr>
          <a:lstStyle/>
          <a:p>
            <a:r>
              <a:rPr lang="en-GB" sz="4800" b="1" dirty="0" smtClean="0">
                <a:solidFill>
                  <a:srgbClr val="0070C0"/>
                </a:solidFill>
              </a:rPr>
              <a:t>Hymn 706 (Singing the Faith)</a:t>
            </a:r>
          </a:p>
          <a:p>
            <a:endParaRPr lang="en-GB" sz="2000" dirty="0"/>
          </a:p>
          <a:p>
            <a:r>
              <a:rPr lang="en-GB" sz="4400" b="1" dirty="0" smtClean="0"/>
              <a:t>Longing for light, we wait in darkness.</a:t>
            </a:r>
          </a:p>
          <a:p>
            <a:r>
              <a:rPr lang="en-GB" sz="4400" b="1" dirty="0" smtClean="0"/>
              <a:t>Longing for truth, we turn to you.</a:t>
            </a:r>
          </a:p>
          <a:p>
            <a:r>
              <a:rPr lang="en-GB" sz="4400" b="1" dirty="0" smtClean="0"/>
              <a:t>Make us your own, your holy people,</a:t>
            </a:r>
          </a:p>
          <a:p>
            <a:r>
              <a:rPr lang="en-GB" sz="4400" b="1" dirty="0" smtClean="0"/>
              <a:t>Light for the world to see.</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v.1</a:t>
            </a:r>
            <a:r>
              <a:rPr lang="en-GB" b="1" dirty="0" smtClean="0"/>
              <a:t> of 5</a:t>
            </a:r>
            <a:endParaRPr lang="en-GB" b="1" dirty="0"/>
          </a:p>
        </p:txBody>
      </p:sp>
    </p:spTree>
    <p:extLst>
      <p:ext uri="{BB962C8B-B14F-4D97-AF65-F5344CB8AC3E}">
        <p14:creationId xmlns:p14="http://schemas.microsoft.com/office/powerpoint/2010/main" val="4275779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9716" y="24581"/>
            <a:ext cx="8534400" cy="6863417"/>
          </a:xfrm>
          <a:prstGeom prst="rect">
            <a:avLst/>
          </a:prstGeom>
          <a:noFill/>
        </p:spPr>
        <p:txBody>
          <a:bodyPr wrap="square" rtlCol="0">
            <a:spAutoFit/>
          </a:bodyPr>
          <a:lstStyle/>
          <a:p>
            <a:r>
              <a:rPr lang="en-US" sz="3600" dirty="0"/>
              <a:t>Almighty God, lover of justice and kindness, You command all your children to love their </a:t>
            </a:r>
            <a:r>
              <a:rPr lang="en-US" sz="3600" dirty="0" err="1"/>
              <a:t>neighbours</a:t>
            </a:r>
            <a:r>
              <a:rPr lang="en-US" sz="3600" dirty="0"/>
              <a:t> and tell us that love must be shown in deeds and not just words. We thank you for Fair Trade – for the opportunity it gives us to declare our intention to live out love and justice in our daily life. May we continue steadfast in our support for all that makes trade fairer, seeking </a:t>
            </a:r>
            <a:r>
              <a:rPr lang="en-US" sz="3600" dirty="0" smtClean="0"/>
              <a:t>to </a:t>
            </a:r>
          </a:p>
          <a:p>
            <a:r>
              <a:rPr lang="en-US" sz="4000" b="1" dirty="0" smtClean="0">
                <a:solidFill>
                  <a:srgbClr val="FF0000"/>
                </a:solidFill>
              </a:rPr>
              <a:t>Do </a:t>
            </a:r>
            <a:r>
              <a:rPr lang="en-US" sz="4000" b="1" dirty="0">
                <a:solidFill>
                  <a:srgbClr val="FF0000"/>
                </a:solidFill>
              </a:rPr>
              <a:t>justice, love kindness &amp; walk humbly with you</a:t>
            </a:r>
            <a:r>
              <a:rPr lang="en-GB" sz="4000" b="1" dirty="0">
                <a:solidFill>
                  <a:srgbClr val="FF0000"/>
                </a:solidFill>
              </a:rPr>
              <a:t>r God</a:t>
            </a:r>
          </a:p>
        </p:txBody>
      </p:sp>
    </p:spTree>
    <p:extLst>
      <p:ext uri="{BB962C8B-B14F-4D97-AF65-F5344CB8AC3E}">
        <p14:creationId xmlns:p14="http://schemas.microsoft.com/office/powerpoint/2010/main" val="3247161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6309420"/>
          </a:xfrm>
          <a:prstGeom prst="rect">
            <a:avLst/>
          </a:prstGeom>
          <a:noFill/>
        </p:spPr>
        <p:txBody>
          <a:bodyPr wrap="square" rtlCol="0">
            <a:spAutoFit/>
          </a:bodyPr>
          <a:lstStyle/>
          <a:p>
            <a:r>
              <a:rPr lang="en-US" sz="3600" dirty="0"/>
              <a:t>Almighty God, who longs for all your children to live together in your peace, We thank you for the ways in which Fair Trade binds us together in this community as we seek to follow your commands, And for the ways it binds us together with brothers and sisters around the world. Strengthen the bonds of trust and affection between us, that together we </a:t>
            </a:r>
            <a:r>
              <a:rPr lang="en-US" sz="3600" dirty="0" smtClean="0"/>
              <a:t>may </a:t>
            </a:r>
          </a:p>
          <a:p>
            <a:r>
              <a:rPr lang="en-US" sz="4000" b="1" dirty="0" smtClean="0">
                <a:solidFill>
                  <a:srgbClr val="FF0000"/>
                </a:solidFill>
              </a:rPr>
              <a:t>Do </a:t>
            </a:r>
            <a:r>
              <a:rPr lang="en-US" sz="4000" b="1" dirty="0">
                <a:solidFill>
                  <a:srgbClr val="FF0000"/>
                </a:solidFill>
              </a:rPr>
              <a:t>justice, love kindness &amp; walk humbly with you</a:t>
            </a:r>
            <a:r>
              <a:rPr lang="en-GB" sz="4000" b="1" dirty="0">
                <a:solidFill>
                  <a:srgbClr val="FF0000"/>
                </a:solidFill>
              </a:rPr>
              <a:t>r God</a:t>
            </a:r>
          </a:p>
        </p:txBody>
      </p:sp>
    </p:spTree>
    <p:extLst>
      <p:ext uri="{BB962C8B-B14F-4D97-AF65-F5344CB8AC3E}">
        <p14:creationId xmlns:p14="http://schemas.microsoft.com/office/powerpoint/2010/main" val="3247161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8534400" cy="4708981"/>
          </a:xfrm>
          <a:prstGeom prst="rect">
            <a:avLst/>
          </a:prstGeom>
          <a:noFill/>
        </p:spPr>
        <p:txBody>
          <a:bodyPr wrap="square" rtlCol="0">
            <a:spAutoFit/>
          </a:bodyPr>
          <a:lstStyle/>
          <a:p>
            <a:r>
              <a:rPr lang="en-US" sz="3600" dirty="0"/>
              <a:t>Almighty God, in whose Kingdom Justice and mercy, peace and righteousness meet. We pray for the transformation of the rules of our world. Transform and renew the hearts of all in authority That as they negotiate trade agreements They may seek </a:t>
            </a:r>
            <a:r>
              <a:rPr lang="en-US" sz="3600" dirty="0" smtClean="0"/>
              <a:t>to </a:t>
            </a:r>
          </a:p>
          <a:p>
            <a:r>
              <a:rPr lang="en-US" sz="4000" b="1" dirty="0" smtClean="0">
                <a:solidFill>
                  <a:srgbClr val="FF0000"/>
                </a:solidFill>
              </a:rPr>
              <a:t>Do </a:t>
            </a:r>
            <a:r>
              <a:rPr lang="en-US" sz="4000" b="1" dirty="0">
                <a:solidFill>
                  <a:srgbClr val="FF0000"/>
                </a:solidFill>
              </a:rPr>
              <a:t>justice, love kindness &amp; walk humbly with you</a:t>
            </a:r>
            <a:r>
              <a:rPr lang="en-GB" sz="4000" b="1" dirty="0">
                <a:solidFill>
                  <a:srgbClr val="FF0000"/>
                </a:solidFill>
              </a:rPr>
              <a:t>r God</a:t>
            </a:r>
          </a:p>
        </p:txBody>
      </p:sp>
    </p:spTree>
    <p:extLst>
      <p:ext uri="{BB962C8B-B14F-4D97-AF65-F5344CB8AC3E}">
        <p14:creationId xmlns:p14="http://schemas.microsoft.com/office/powerpoint/2010/main" val="3247161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8534400" cy="2923877"/>
          </a:xfrm>
          <a:prstGeom prst="rect">
            <a:avLst/>
          </a:prstGeom>
          <a:noFill/>
        </p:spPr>
        <p:txBody>
          <a:bodyPr wrap="square" rtlCol="0">
            <a:spAutoFit/>
          </a:bodyPr>
          <a:lstStyle/>
          <a:p>
            <a:r>
              <a:rPr lang="en-US" sz="3600" dirty="0"/>
              <a:t>Loving and righteous Lord, Grant us the prophets</a:t>
            </a:r>
            <a:r>
              <a:rPr lang="en-GB" sz="3600" dirty="0"/>
              <a:t>` </a:t>
            </a:r>
            <a:r>
              <a:rPr lang="en-US" sz="3600" dirty="0"/>
              <a:t>vision and strength, That hearing Your call, We may speak out and work for justice and for love. Through Jesus Christ. </a:t>
            </a:r>
            <a:endParaRPr lang="en-US" sz="3600" dirty="0" smtClean="0"/>
          </a:p>
          <a:p>
            <a:r>
              <a:rPr lang="en-GB" sz="4000" b="1" dirty="0" smtClean="0">
                <a:solidFill>
                  <a:srgbClr val="FF0000"/>
                </a:solidFill>
              </a:rPr>
              <a:t>Amen</a:t>
            </a:r>
            <a:endParaRPr lang="en-GB" sz="4000" b="1" dirty="0">
              <a:solidFill>
                <a:srgbClr val="FF0000"/>
              </a:solidFill>
            </a:endParaRPr>
          </a:p>
        </p:txBody>
      </p:sp>
    </p:spTree>
    <p:extLst>
      <p:ext uri="{BB962C8B-B14F-4D97-AF65-F5344CB8AC3E}">
        <p14:creationId xmlns:p14="http://schemas.microsoft.com/office/powerpoint/2010/main" val="3247161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7316"/>
            <a:ext cx="8991600" cy="6555641"/>
          </a:xfrm>
          <a:prstGeom prst="rect">
            <a:avLst/>
          </a:prstGeom>
          <a:noFill/>
        </p:spPr>
        <p:txBody>
          <a:bodyPr wrap="square" rtlCol="0">
            <a:spAutoFit/>
          </a:bodyPr>
          <a:lstStyle/>
          <a:p>
            <a:r>
              <a:rPr lang="en-GB" sz="4800" b="1" dirty="0" smtClean="0">
                <a:solidFill>
                  <a:srgbClr val="0070C0"/>
                </a:solidFill>
              </a:rPr>
              <a:t>Hymn 251 (Singing the Faith)</a:t>
            </a:r>
          </a:p>
          <a:p>
            <a:endParaRPr lang="en-GB" sz="2000" dirty="0"/>
          </a:p>
          <a:p>
            <a:r>
              <a:rPr lang="en-GB" sz="4400" b="1" dirty="0" smtClean="0"/>
              <a:t>Jesus Christ is waiting,</a:t>
            </a:r>
          </a:p>
          <a:p>
            <a:r>
              <a:rPr lang="en-GB" sz="4400" b="1" dirty="0" smtClean="0"/>
              <a:t>Waiting in the streets;</a:t>
            </a:r>
          </a:p>
          <a:p>
            <a:r>
              <a:rPr lang="en-GB" sz="4400" b="1" dirty="0" smtClean="0"/>
              <a:t>No one is his neighbour,</a:t>
            </a:r>
          </a:p>
          <a:p>
            <a:r>
              <a:rPr lang="en-GB" sz="4400" b="1" dirty="0" smtClean="0"/>
              <a:t>All alone he eats.</a:t>
            </a:r>
          </a:p>
          <a:p>
            <a:r>
              <a:rPr lang="en-GB" sz="4400" b="1" dirty="0" smtClean="0"/>
              <a:t>Listen, Lord Jesus,</a:t>
            </a:r>
          </a:p>
          <a:p>
            <a:r>
              <a:rPr lang="en-GB" sz="4400" b="1" dirty="0" smtClean="0"/>
              <a:t>I am lonely too:</a:t>
            </a:r>
          </a:p>
          <a:p>
            <a:r>
              <a:rPr lang="en-GB" sz="4400" b="1" dirty="0" smtClean="0"/>
              <a:t>Make me, friend or stranger,</a:t>
            </a:r>
          </a:p>
          <a:p>
            <a:r>
              <a:rPr lang="en-GB" sz="4400" b="1" dirty="0" smtClean="0"/>
              <a:t>Fit to wait on you.</a:t>
            </a:r>
            <a:endParaRPr lang="en-GB" sz="4400" b="1" dirty="0"/>
          </a:p>
        </p:txBody>
      </p:sp>
    </p:spTree>
    <p:extLst>
      <p:ext uri="{BB962C8B-B14F-4D97-AF65-F5344CB8AC3E}">
        <p14:creationId xmlns:p14="http://schemas.microsoft.com/office/powerpoint/2010/main" val="1288834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991600" cy="5509200"/>
          </a:xfrm>
          <a:prstGeom prst="rect">
            <a:avLst/>
          </a:prstGeom>
          <a:noFill/>
        </p:spPr>
        <p:txBody>
          <a:bodyPr wrap="square" rtlCol="0">
            <a:spAutoFit/>
          </a:bodyPr>
          <a:lstStyle/>
          <a:p>
            <a:r>
              <a:rPr lang="en-GB" sz="4400" b="1" dirty="0" smtClean="0"/>
              <a:t>Jesus Christ is raging,</a:t>
            </a:r>
          </a:p>
          <a:p>
            <a:r>
              <a:rPr lang="en-GB" sz="4400" b="1" dirty="0" smtClean="0"/>
              <a:t>Raging in the streets;</a:t>
            </a:r>
          </a:p>
          <a:p>
            <a:r>
              <a:rPr lang="en-GB" sz="4400" b="1" dirty="0" smtClean="0"/>
              <a:t>Where injustice spirals</a:t>
            </a:r>
          </a:p>
          <a:p>
            <a:r>
              <a:rPr lang="en-GB" sz="4400" b="1" dirty="0" smtClean="0"/>
              <a:t>And real hope retreats.</a:t>
            </a:r>
          </a:p>
          <a:p>
            <a:r>
              <a:rPr lang="en-GB" sz="4400" b="1" dirty="0" smtClean="0"/>
              <a:t>Listen, Lord Jesus,</a:t>
            </a:r>
          </a:p>
          <a:p>
            <a:r>
              <a:rPr lang="en-GB" sz="4400" b="1" dirty="0" smtClean="0"/>
              <a:t>I am angry too:</a:t>
            </a:r>
          </a:p>
          <a:p>
            <a:r>
              <a:rPr lang="en-GB" sz="4400" b="1" dirty="0" smtClean="0"/>
              <a:t>In the Kingdom’s causes,</a:t>
            </a:r>
          </a:p>
          <a:p>
            <a:r>
              <a:rPr lang="en-GB" sz="4400" b="1" dirty="0" smtClean="0"/>
              <a:t>Let me rage with you.</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v.2</a:t>
            </a:r>
            <a:r>
              <a:rPr lang="en-GB" b="1" dirty="0" smtClean="0"/>
              <a:t> of 5</a:t>
            </a:r>
            <a:endParaRPr lang="en-GB" b="1" dirty="0"/>
          </a:p>
        </p:txBody>
      </p:sp>
    </p:spTree>
    <p:extLst>
      <p:ext uri="{BB962C8B-B14F-4D97-AF65-F5344CB8AC3E}">
        <p14:creationId xmlns:p14="http://schemas.microsoft.com/office/powerpoint/2010/main" val="21648402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991600" cy="5509200"/>
          </a:xfrm>
          <a:prstGeom prst="rect">
            <a:avLst/>
          </a:prstGeom>
          <a:noFill/>
        </p:spPr>
        <p:txBody>
          <a:bodyPr wrap="square" rtlCol="0">
            <a:spAutoFit/>
          </a:bodyPr>
          <a:lstStyle/>
          <a:p>
            <a:r>
              <a:rPr lang="en-GB" sz="4400" b="1" dirty="0" smtClean="0"/>
              <a:t>Jesus Christ is healing,</a:t>
            </a:r>
          </a:p>
          <a:p>
            <a:r>
              <a:rPr lang="en-GB" sz="4400" b="1" dirty="0" smtClean="0"/>
              <a:t>Healing in the streets;</a:t>
            </a:r>
          </a:p>
          <a:p>
            <a:r>
              <a:rPr lang="en-GB" sz="4400" b="1" dirty="0" smtClean="0"/>
              <a:t>Curing those who suffer,</a:t>
            </a:r>
          </a:p>
          <a:p>
            <a:r>
              <a:rPr lang="en-GB" sz="4400" b="1" dirty="0" smtClean="0"/>
              <a:t>Touching those he greets.</a:t>
            </a:r>
          </a:p>
          <a:p>
            <a:r>
              <a:rPr lang="en-GB" sz="4400" b="1" dirty="0" smtClean="0"/>
              <a:t>Listen, Lord Jesus,</a:t>
            </a:r>
          </a:p>
          <a:p>
            <a:r>
              <a:rPr lang="en-GB" sz="4400" b="1" dirty="0" smtClean="0"/>
              <a:t>I have pity too:</a:t>
            </a:r>
          </a:p>
          <a:p>
            <a:r>
              <a:rPr lang="en-GB" sz="4400" b="1" dirty="0" smtClean="0"/>
              <a:t>Let my care be active,</a:t>
            </a:r>
          </a:p>
          <a:p>
            <a:r>
              <a:rPr lang="en-GB" sz="4400" b="1" dirty="0" smtClean="0"/>
              <a:t>Healing, just like you.</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v.3</a:t>
            </a:r>
            <a:r>
              <a:rPr lang="en-GB" b="1" dirty="0" smtClean="0"/>
              <a:t> of 5</a:t>
            </a:r>
            <a:endParaRPr lang="en-GB" b="1" dirty="0"/>
          </a:p>
        </p:txBody>
      </p:sp>
    </p:spTree>
    <p:extLst>
      <p:ext uri="{BB962C8B-B14F-4D97-AF65-F5344CB8AC3E}">
        <p14:creationId xmlns:p14="http://schemas.microsoft.com/office/powerpoint/2010/main" val="4137002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991600" cy="5509200"/>
          </a:xfrm>
          <a:prstGeom prst="rect">
            <a:avLst/>
          </a:prstGeom>
          <a:noFill/>
        </p:spPr>
        <p:txBody>
          <a:bodyPr wrap="square" rtlCol="0">
            <a:spAutoFit/>
          </a:bodyPr>
          <a:lstStyle/>
          <a:p>
            <a:r>
              <a:rPr lang="en-GB" sz="4400" b="1" dirty="0" smtClean="0"/>
              <a:t>Jesus Christ is dancing,</a:t>
            </a:r>
          </a:p>
          <a:p>
            <a:r>
              <a:rPr lang="en-GB" sz="4400" b="1" dirty="0" smtClean="0"/>
              <a:t>Dancing in the streets;</a:t>
            </a:r>
          </a:p>
          <a:p>
            <a:r>
              <a:rPr lang="en-GB" sz="4400" b="1" dirty="0" smtClean="0"/>
              <a:t>Where each sign of hatred</a:t>
            </a:r>
          </a:p>
          <a:p>
            <a:r>
              <a:rPr lang="en-GB" sz="4400" b="1" dirty="0" smtClean="0"/>
              <a:t>He, with love, defeats.</a:t>
            </a:r>
          </a:p>
          <a:p>
            <a:r>
              <a:rPr lang="en-GB" sz="4400" b="1" dirty="0" smtClean="0"/>
              <a:t>Listen, Lord Jesus,</a:t>
            </a:r>
          </a:p>
          <a:p>
            <a:r>
              <a:rPr lang="en-GB" sz="4400" b="1" dirty="0" smtClean="0"/>
              <a:t>I should triumph too:</a:t>
            </a:r>
          </a:p>
          <a:p>
            <a:r>
              <a:rPr lang="en-GB" sz="4400" b="1" dirty="0" smtClean="0"/>
              <a:t>Where good conquers evil</a:t>
            </a:r>
          </a:p>
          <a:p>
            <a:r>
              <a:rPr lang="en-GB" sz="4400" b="1" dirty="0" smtClean="0"/>
              <a:t>Let me dance with you.</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v.4</a:t>
            </a:r>
            <a:r>
              <a:rPr lang="en-GB" b="1" dirty="0" smtClean="0"/>
              <a:t> of 5</a:t>
            </a:r>
            <a:endParaRPr lang="en-GB" b="1" dirty="0"/>
          </a:p>
        </p:txBody>
      </p:sp>
    </p:spTree>
    <p:extLst>
      <p:ext uri="{BB962C8B-B14F-4D97-AF65-F5344CB8AC3E}">
        <p14:creationId xmlns:p14="http://schemas.microsoft.com/office/powerpoint/2010/main" val="221722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991600" cy="5509200"/>
          </a:xfrm>
          <a:prstGeom prst="rect">
            <a:avLst/>
          </a:prstGeom>
          <a:noFill/>
        </p:spPr>
        <p:txBody>
          <a:bodyPr wrap="square" rtlCol="0">
            <a:spAutoFit/>
          </a:bodyPr>
          <a:lstStyle/>
          <a:p>
            <a:r>
              <a:rPr lang="en-GB" sz="4400" b="1" dirty="0" smtClean="0"/>
              <a:t>Jesus Christ is calling,</a:t>
            </a:r>
          </a:p>
          <a:p>
            <a:r>
              <a:rPr lang="en-GB" sz="4400" b="1" dirty="0" smtClean="0"/>
              <a:t>Calling in the streets;</a:t>
            </a:r>
          </a:p>
          <a:p>
            <a:r>
              <a:rPr lang="en-GB" sz="4400" b="1" dirty="0" smtClean="0"/>
              <a:t>‘Who will join my journey?</a:t>
            </a:r>
          </a:p>
          <a:p>
            <a:r>
              <a:rPr lang="en-GB" sz="4400" b="1" dirty="0" smtClean="0"/>
              <a:t>I will guide their feet.’</a:t>
            </a:r>
          </a:p>
          <a:p>
            <a:r>
              <a:rPr lang="en-GB" sz="4400" b="1" dirty="0" smtClean="0"/>
              <a:t>Listen, Lord Jesus,</a:t>
            </a:r>
          </a:p>
          <a:p>
            <a:r>
              <a:rPr lang="en-GB" sz="4400" b="1" dirty="0" smtClean="0"/>
              <a:t>Let my fears be few:</a:t>
            </a:r>
          </a:p>
          <a:p>
            <a:r>
              <a:rPr lang="en-GB" sz="4400" b="1" dirty="0" smtClean="0"/>
              <a:t>Walk one step before me;</a:t>
            </a:r>
          </a:p>
          <a:p>
            <a:r>
              <a:rPr lang="en-GB" sz="4400" b="1" dirty="0" smtClean="0"/>
              <a:t>I will follow you.</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v.5</a:t>
            </a:r>
            <a:r>
              <a:rPr lang="en-GB" b="1" dirty="0" smtClean="0"/>
              <a:t> of 5</a:t>
            </a:r>
            <a:endParaRPr lang="en-GB" b="1" dirty="0"/>
          </a:p>
        </p:txBody>
      </p:sp>
    </p:spTree>
    <p:extLst>
      <p:ext uri="{BB962C8B-B14F-4D97-AF65-F5344CB8AC3E}">
        <p14:creationId xmlns:p14="http://schemas.microsoft.com/office/powerpoint/2010/main" val="3877879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tretch>
            <a:fillRect/>
          </a:stretch>
        </p:blipFill>
        <p:spPr>
          <a:xfrm>
            <a:off x="685800" y="4589206"/>
            <a:ext cx="1614488" cy="1752600"/>
          </a:xfrm>
          <a:prstGeom prst="rect">
            <a:avLst/>
          </a:prstGeom>
          <a:ln>
            <a:noFill/>
          </a:ln>
          <a:effectLst>
            <a:softEdge rad="112500"/>
          </a:effectLst>
        </p:spPr>
      </p:pic>
      <p:sp>
        <p:nvSpPr>
          <p:cNvPr id="3" name="TextBox 2"/>
          <p:cNvSpPr txBox="1"/>
          <p:nvPr/>
        </p:nvSpPr>
        <p:spPr>
          <a:xfrm>
            <a:off x="2315036" y="2133599"/>
            <a:ext cx="4876800" cy="1200329"/>
          </a:xfrm>
          <a:prstGeom prst="rect">
            <a:avLst/>
          </a:prstGeom>
          <a:noFill/>
        </p:spPr>
        <p:txBody>
          <a:bodyPr wrap="square" rtlCol="0">
            <a:spAutoFit/>
          </a:bodyPr>
          <a:lstStyle/>
          <a:p>
            <a:r>
              <a:rPr lang="en-GB" sz="7200" b="1" dirty="0" smtClean="0">
                <a:solidFill>
                  <a:srgbClr val="FF0000"/>
                </a:solidFill>
              </a:rPr>
              <a:t>Interview</a:t>
            </a:r>
            <a:endParaRPr lang="en-GB" sz="7200" b="1" dirty="0">
              <a:solidFill>
                <a:srgbClr val="FF0000"/>
              </a:solidFill>
            </a:endParaRPr>
          </a:p>
        </p:txBody>
      </p:sp>
    </p:spTree>
    <p:extLst>
      <p:ext uri="{BB962C8B-B14F-4D97-AF65-F5344CB8AC3E}">
        <p14:creationId xmlns:p14="http://schemas.microsoft.com/office/powerpoint/2010/main" val="58019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1" y="1295400"/>
            <a:ext cx="8839200" cy="4524315"/>
          </a:xfrm>
          <a:prstGeom prst="rect">
            <a:avLst/>
          </a:prstGeom>
          <a:noFill/>
        </p:spPr>
        <p:txBody>
          <a:bodyPr wrap="square" rtlCol="0">
            <a:spAutoFit/>
          </a:bodyPr>
          <a:lstStyle/>
          <a:p>
            <a:r>
              <a:rPr lang="en-GB" sz="2400" b="1" i="1" dirty="0" smtClean="0"/>
              <a:t>Refrain</a:t>
            </a:r>
          </a:p>
          <a:p>
            <a:pPr lvl="1"/>
            <a:r>
              <a:rPr lang="en-GB" sz="4400" b="1" i="1" dirty="0" smtClean="0"/>
              <a:t>Christ, be our light!</a:t>
            </a:r>
          </a:p>
          <a:p>
            <a:pPr lvl="1"/>
            <a:r>
              <a:rPr lang="en-GB" sz="4400" b="1" i="1" dirty="0" smtClean="0"/>
              <a:t>Shine in our hearts.</a:t>
            </a:r>
          </a:p>
          <a:p>
            <a:pPr lvl="1"/>
            <a:r>
              <a:rPr lang="en-GB" sz="4400" b="1" i="1" dirty="0" smtClean="0"/>
              <a:t>Shine through the darkness.</a:t>
            </a:r>
          </a:p>
          <a:p>
            <a:pPr lvl="1"/>
            <a:r>
              <a:rPr lang="en-GB" sz="4400" b="1" i="1" dirty="0" smtClean="0"/>
              <a:t>Christ, be our light!</a:t>
            </a:r>
          </a:p>
          <a:p>
            <a:pPr lvl="1"/>
            <a:r>
              <a:rPr lang="en-GB" sz="4400" b="1" i="1" dirty="0" smtClean="0"/>
              <a:t>Shine in your Church gathered today.</a:t>
            </a:r>
            <a:endParaRPr lang="en-GB" sz="4400" b="1" i="1" dirty="0"/>
          </a:p>
        </p:txBody>
      </p:sp>
    </p:spTree>
    <p:extLst>
      <p:ext uri="{BB962C8B-B14F-4D97-AF65-F5344CB8AC3E}">
        <p14:creationId xmlns:p14="http://schemas.microsoft.com/office/powerpoint/2010/main" val="2980798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7316"/>
            <a:ext cx="8991600" cy="5878532"/>
          </a:xfrm>
          <a:prstGeom prst="rect">
            <a:avLst/>
          </a:prstGeom>
          <a:noFill/>
        </p:spPr>
        <p:txBody>
          <a:bodyPr wrap="square" rtlCol="0">
            <a:spAutoFit/>
          </a:bodyPr>
          <a:lstStyle/>
          <a:p>
            <a:r>
              <a:rPr lang="en-GB" sz="4800" b="1" dirty="0" smtClean="0">
                <a:solidFill>
                  <a:srgbClr val="0070C0"/>
                </a:solidFill>
              </a:rPr>
              <a:t>Hymn 256 (Singing the Faith)</a:t>
            </a:r>
          </a:p>
          <a:p>
            <a:endParaRPr lang="en-GB" sz="2000" dirty="0"/>
          </a:p>
          <a:p>
            <a:r>
              <a:rPr lang="en-GB" sz="4400" b="1" dirty="0" smtClean="0"/>
              <a:t>When I needed a neighbour, were you there, were you there?</a:t>
            </a:r>
          </a:p>
          <a:p>
            <a:r>
              <a:rPr lang="en-GB" sz="4400" b="1" dirty="0" smtClean="0"/>
              <a:t>When I needed a neighbour, were you there?</a:t>
            </a:r>
          </a:p>
          <a:p>
            <a:r>
              <a:rPr lang="en-GB" sz="4400" b="1" i="1" dirty="0" smtClean="0"/>
              <a:t>And the creed and the colour and the name won’t matter, were you there?</a:t>
            </a:r>
          </a:p>
          <a:p>
            <a:endParaRPr lang="en-GB" sz="4400" b="1" dirty="0"/>
          </a:p>
        </p:txBody>
      </p:sp>
    </p:spTree>
    <p:extLst>
      <p:ext uri="{BB962C8B-B14F-4D97-AF65-F5344CB8AC3E}">
        <p14:creationId xmlns:p14="http://schemas.microsoft.com/office/powerpoint/2010/main" val="9175244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990600"/>
            <a:ext cx="8991600" cy="4832092"/>
          </a:xfrm>
          <a:prstGeom prst="rect">
            <a:avLst/>
          </a:prstGeom>
          <a:noFill/>
        </p:spPr>
        <p:txBody>
          <a:bodyPr wrap="square" rtlCol="0">
            <a:spAutoFit/>
          </a:bodyPr>
          <a:lstStyle/>
          <a:p>
            <a:r>
              <a:rPr lang="en-GB" sz="4400" b="1" dirty="0" smtClean="0"/>
              <a:t>I was hungry and thirsty, were you there, were you there?</a:t>
            </a:r>
          </a:p>
          <a:p>
            <a:r>
              <a:rPr lang="en-GB" sz="4400" b="1" dirty="0" smtClean="0"/>
              <a:t>I was hungry and thirsty, were you there?</a:t>
            </a:r>
          </a:p>
          <a:p>
            <a:r>
              <a:rPr lang="en-GB" sz="4400" b="1" i="1" dirty="0" smtClean="0"/>
              <a:t>And the creed and the colour and the name won’t matter, were you there?</a:t>
            </a:r>
          </a:p>
          <a:p>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v.2</a:t>
            </a:r>
            <a:r>
              <a:rPr lang="en-GB" b="1" dirty="0" smtClean="0"/>
              <a:t> of 6</a:t>
            </a:r>
            <a:endParaRPr lang="en-GB" b="1" dirty="0"/>
          </a:p>
        </p:txBody>
      </p:sp>
    </p:spTree>
    <p:extLst>
      <p:ext uri="{BB962C8B-B14F-4D97-AF65-F5344CB8AC3E}">
        <p14:creationId xmlns:p14="http://schemas.microsoft.com/office/powerpoint/2010/main" val="11838728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990600"/>
            <a:ext cx="8991600" cy="4832092"/>
          </a:xfrm>
          <a:prstGeom prst="rect">
            <a:avLst/>
          </a:prstGeom>
          <a:noFill/>
        </p:spPr>
        <p:txBody>
          <a:bodyPr wrap="square" rtlCol="0">
            <a:spAutoFit/>
          </a:bodyPr>
          <a:lstStyle/>
          <a:p>
            <a:r>
              <a:rPr lang="en-GB" sz="4400" b="1" dirty="0" smtClean="0"/>
              <a:t>I was poor and mistreated, were you there, were you there?</a:t>
            </a:r>
          </a:p>
          <a:p>
            <a:r>
              <a:rPr lang="en-GB" sz="4400" b="1" dirty="0" smtClean="0"/>
              <a:t>I was poor and mistreated, were you there?</a:t>
            </a:r>
          </a:p>
          <a:p>
            <a:r>
              <a:rPr lang="en-GB" sz="4400" b="1" i="1" dirty="0" smtClean="0"/>
              <a:t>And the creed and the colour and the name won’t matter, were you there?</a:t>
            </a:r>
          </a:p>
          <a:p>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v.3</a:t>
            </a:r>
            <a:r>
              <a:rPr lang="en-GB" b="1" dirty="0" smtClean="0"/>
              <a:t> of 6</a:t>
            </a:r>
            <a:endParaRPr lang="en-GB" b="1" dirty="0"/>
          </a:p>
        </p:txBody>
      </p:sp>
    </p:spTree>
    <p:extLst>
      <p:ext uri="{BB962C8B-B14F-4D97-AF65-F5344CB8AC3E}">
        <p14:creationId xmlns:p14="http://schemas.microsoft.com/office/powerpoint/2010/main" val="40801600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990600"/>
            <a:ext cx="8991600" cy="4832092"/>
          </a:xfrm>
          <a:prstGeom prst="rect">
            <a:avLst/>
          </a:prstGeom>
          <a:noFill/>
        </p:spPr>
        <p:txBody>
          <a:bodyPr wrap="square" rtlCol="0">
            <a:spAutoFit/>
          </a:bodyPr>
          <a:lstStyle/>
          <a:p>
            <a:r>
              <a:rPr lang="en-GB" sz="4400" b="1" dirty="0" smtClean="0"/>
              <a:t>No protection for our workers, were you there, were you there?</a:t>
            </a:r>
          </a:p>
          <a:p>
            <a:r>
              <a:rPr lang="en-GB" sz="4400" b="1" dirty="0" smtClean="0"/>
              <a:t>No protection for our workers, were you there?</a:t>
            </a:r>
          </a:p>
          <a:p>
            <a:r>
              <a:rPr lang="en-GB" sz="4400" b="1" i="1" dirty="0" smtClean="0"/>
              <a:t>And the creed and the colour and the name won’t matter, were you there?</a:t>
            </a:r>
          </a:p>
          <a:p>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v.4</a:t>
            </a:r>
            <a:r>
              <a:rPr lang="en-GB" b="1" dirty="0" smtClean="0"/>
              <a:t> of 6</a:t>
            </a:r>
            <a:endParaRPr lang="en-GB" b="1" dirty="0"/>
          </a:p>
        </p:txBody>
      </p:sp>
    </p:spTree>
    <p:extLst>
      <p:ext uri="{BB962C8B-B14F-4D97-AF65-F5344CB8AC3E}">
        <p14:creationId xmlns:p14="http://schemas.microsoft.com/office/powerpoint/2010/main" val="15911162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990600"/>
            <a:ext cx="8991600" cy="4832092"/>
          </a:xfrm>
          <a:prstGeom prst="rect">
            <a:avLst/>
          </a:prstGeom>
          <a:noFill/>
        </p:spPr>
        <p:txBody>
          <a:bodyPr wrap="square" rtlCol="0">
            <a:spAutoFit/>
          </a:bodyPr>
          <a:lstStyle/>
          <a:p>
            <a:r>
              <a:rPr lang="en-GB" sz="4400" b="1" dirty="0" smtClean="0"/>
              <a:t>Exploited, disadvantaged, were you there, were you there?</a:t>
            </a:r>
          </a:p>
          <a:p>
            <a:r>
              <a:rPr lang="en-GB" sz="4400" b="1" dirty="0" smtClean="0"/>
              <a:t>Exploited, disadvantaged, were you there?</a:t>
            </a:r>
          </a:p>
          <a:p>
            <a:r>
              <a:rPr lang="en-GB" sz="4400" b="1" i="1" dirty="0" smtClean="0"/>
              <a:t>And the creed and the colour and the name won’t matter, were you there?</a:t>
            </a:r>
          </a:p>
          <a:p>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v.5</a:t>
            </a:r>
            <a:r>
              <a:rPr lang="en-GB" b="1" dirty="0" smtClean="0"/>
              <a:t> of 6</a:t>
            </a:r>
            <a:endParaRPr lang="en-GB" b="1" dirty="0"/>
          </a:p>
        </p:txBody>
      </p:sp>
    </p:spTree>
    <p:extLst>
      <p:ext uri="{BB962C8B-B14F-4D97-AF65-F5344CB8AC3E}">
        <p14:creationId xmlns:p14="http://schemas.microsoft.com/office/powerpoint/2010/main" val="39667301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990600"/>
            <a:ext cx="8991600" cy="4154984"/>
          </a:xfrm>
          <a:prstGeom prst="rect">
            <a:avLst/>
          </a:prstGeom>
          <a:noFill/>
        </p:spPr>
        <p:txBody>
          <a:bodyPr wrap="square" rtlCol="0">
            <a:spAutoFit/>
          </a:bodyPr>
          <a:lstStyle/>
          <a:p>
            <a:r>
              <a:rPr lang="en-GB" sz="4400" b="1" dirty="0" smtClean="0"/>
              <a:t>Your choices make a difference, buy Fairtrade, buy Fairtrade.</a:t>
            </a:r>
          </a:p>
          <a:p>
            <a:r>
              <a:rPr lang="en-GB" sz="4400" b="1" dirty="0" smtClean="0"/>
              <a:t>Your choices make a difference, buy Fairtrade.</a:t>
            </a:r>
          </a:p>
          <a:p>
            <a:r>
              <a:rPr lang="en-GB" sz="4400" b="1" i="1" dirty="0" smtClean="0"/>
              <a:t>The sign on the label says that people really matter, buy Fairtrade.</a:t>
            </a:r>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v.6</a:t>
            </a:r>
            <a:r>
              <a:rPr lang="en-GB" b="1" dirty="0" smtClean="0"/>
              <a:t> of 6</a:t>
            </a:r>
            <a:endParaRPr lang="en-GB" b="1" dirty="0"/>
          </a:p>
        </p:txBody>
      </p:sp>
    </p:spTree>
    <p:extLst>
      <p:ext uri="{BB962C8B-B14F-4D97-AF65-F5344CB8AC3E}">
        <p14:creationId xmlns:p14="http://schemas.microsoft.com/office/powerpoint/2010/main" val="29830534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2286000"/>
            <a:ext cx="184731" cy="369332"/>
          </a:xfrm>
          <a:prstGeom prst="rect">
            <a:avLst/>
          </a:prstGeom>
          <a:noFill/>
        </p:spPr>
        <p:txBody>
          <a:bodyPr wrap="none" rtlCol="0">
            <a:spAutoFit/>
          </a:bodyPr>
          <a:lstStyle/>
          <a:p>
            <a:endParaRPr lang="en-GB" dirty="0"/>
          </a:p>
        </p:txBody>
      </p:sp>
      <p:sp>
        <p:nvSpPr>
          <p:cNvPr id="3" name="TextBox 2"/>
          <p:cNvSpPr txBox="1"/>
          <p:nvPr/>
        </p:nvSpPr>
        <p:spPr>
          <a:xfrm>
            <a:off x="648929" y="1547336"/>
            <a:ext cx="7772400" cy="3139321"/>
          </a:xfrm>
          <a:prstGeom prst="rect">
            <a:avLst/>
          </a:prstGeom>
          <a:noFill/>
        </p:spPr>
        <p:txBody>
          <a:bodyPr wrap="square" rtlCol="0">
            <a:spAutoFit/>
          </a:bodyPr>
          <a:lstStyle/>
          <a:p>
            <a:r>
              <a:rPr lang="en-GB" sz="5400" b="1" dirty="0" smtClean="0">
                <a:solidFill>
                  <a:srgbClr val="0070C0"/>
                </a:solidFill>
              </a:rPr>
              <a:t>Prayers</a:t>
            </a:r>
          </a:p>
          <a:p>
            <a:endParaRPr lang="en-GB" sz="3600" b="1" dirty="0" smtClean="0">
              <a:solidFill>
                <a:srgbClr val="0070C0"/>
              </a:solidFill>
            </a:endParaRPr>
          </a:p>
          <a:p>
            <a:r>
              <a:rPr lang="en-GB" sz="5400" b="1" dirty="0" smtClean="0">
                <a:solidFill>
                  <a:srgbClr val="0070C0"/>
                </a:solidFill>
              </a:rPr>
              <a:t>followed by the Lord’s Prayer</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086600" y="553065"/>
            <a:ext cx="1614488" cy="1752600"/>
          </a:xfrm>
          <a:prstGeom prst="rect">
            <a:avLst/>
          </a:prstGeom>
          <a:ln>
            <a:noFill/>
          </a:ln>
          <a:effectLst>
            <a:softEdge rad="112500"/>
          </a:effectLst>
        </p:spPr>
      </p:pic>
    </p:spTree>
    <p:extLst>
      <p:ext uri="{BB962C8B-B14F-4D97-AF65-F5344CB8AC3E}">
        <p14:creationId xmlns:p14="http://schemas.microsoft.com/office/powerpoint/2010/main" val="12189242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7316"/>
            <a:ext cx="8991600" cy="6555641"/>
          </a:xfrm>
          <a:prstGeom prst="rect">
            <a:avLst/>
          </a:prstGeom>
          <a:noFill/>
        </p:spPr>
        <p:txBody>
          <a:bodyPr wrap="square" rtlCol="0">
            <a:spAutoFit/>
          </a:bodyPr>
          <a:lstStyle/>
          <a:p>
            <a:r>
              <a:rPr lang="en-GB" sz="4800" b="1" dirty="0" smtClean="0">
                <a:solidFill>
                  <a:srgbClr val="0070C0"/>
                </a:solidFill>
              </a:rPr>
              <a:t>Hymn 693 (Singing the Faith)</a:t>
            </a:r>
          </a:p>
          <a:p>
            <a:endParaRPr lang="en-GB" sz="2000" dirty="0"/>
          </a:p>
          <a:p>
            <a:r>
              <a:rPr lang="en-US" sz="4400" b="1" dirty="0"/>
              <a:t>B</a:t>
            </a:r>
            <a:r>
              <a:rPr lang="en-US" sz="4400" b="1" dirty="0" smtClean="0"/>
              <a:t>eauty for brokenness,</a:t>
            </a:r>
            <a:endParaRPr lang="en-GB" sz="4400" dirty="0"/>
          </a:p>
          <a:p>
            <a:r>
              <a:rPr lang="en-US" sz="4400" b="1" dirty="0"/>
              <a:t>Hope for despair,</a:t>
            </a:r>
            <a:endParaRPr lang="en-GB" sz="4400" b="1" dirty="0"/>
          </a:p>
          <a:p>
            <a:r>
              <a:rPr lang="en-US" sz="4400" b="1" dirty="0"/>
              <a:t>Lord, in Your suffering world</a:t>
            </a:r>
            <a:endParaRPr lang="en-GB" sz="4400" b="1" dirty="0"/>
          </a:p>
          <a:p>
            <a:r>
              <a:rPr lang="en-US" sz="4400" b="1" dirty="0"/>
              <a:t>This is our prayer:</a:t>
            </a:r>
            <a:endParaRPr lang="en-GB" sz="4400" b="1" dirty="0"/>
          </a:p>
          <a:p>
            <a:r>
              <a:rPr lang="en-US" sz="4400" b="1" dirty="0"/>
              <a:t>Bread for the children,</a:t>
            </a:r>
            <a:endParaRPr lang="en-GB" sz="4400" b="1" dirty="0"/>
          </a:p>
          <a:p>
            <a:r>
              <a:rPr lang="en-US" sz="4400" b="1" dirty="0"/>
              <a:t>Justice, joy, peace;</a:t>
            </a:r>
            <a:endParaRPr lang="en-GB" sz="4400" b="1" dirty="0"/>
          </a:p>
          <a:p>
            <a:r>
              <a:rPr lang="en-US" sz="4400" b="1" dirty="0"/>
              <a:t>Sunrise to sunset,</a:t>
            </a:r>
            <a:endParaRPr lang="en-GB" sz="4400" b="1" dirty="0"/>
          </a:p>
          <a:p>
            <a:r>
              <a:rPr lang="en-US" sz="4400" b="1" dirty="0"/>
              <a:t>Your kingdom increase!</a:t>
            </a:r>
            <a:endParaRPr lang="en-GB" sz="4400" b="1" dirty="0"/>
          </a:p>
        </p:txBody>
      </p:sp>
    </p:spTree>
    <p:extLst>
      <p:ext uri="{BB962C8B-B14F-4D97-AF65-F5344CB8AC3E}">
        <p14:creationId xmlns:p14="http://schemas.microsoft.com/office/powerpoint/2010/main" val="7329184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08346"/>
            <a:ext cx="8991600" cy="5509200"/>
          </a:xfrm>
          <a:prstGeom prst="rect">
            <a:avLst/>
          </a:prstGeom>
          <a:noFill/>
        </p:spPr>
        <p:txBody>
          <a:bodyPr wrap="square" rtlCol="0">
            <a:spAutoFit/>
          </a:bodyPr>
          <a:lstStyle/>
          <a:p>
            <a:r>
              <a:rPr lang="en-US" sz="4400" b="1" dirty="0"/>
              <a:t>Shelter for fragile lives,</a:t>
            </a:r>
            <a:endParaRPr lang="en-GB" sz="4400" b="1" dirty="0"/>
          </a:p>
          <a:p>
            <a:r>
              <a:rPr lang="en-US" sz="4400" b="1" dirty="0"/>
              <a:t>Cures for their ills,</a:t>
            </a:r>
            <a:endParaRPr lang="en-GB" sz="4400" b="1" dirty="0"/>
          </a:p>
          <a:p>
            <a:r>
              <a:rPr lang="en-US" sz="4400" b="1" dirty="0"/>
              <a:t>Work for </a:t>
            </a:r>
            <a:r>
              <a:rPr lang="en-US" sz="4400" b="1" dirty="0" smtClean="0"/>
              <a:t>all people,</a:t>
            </a:r>
            <a:endParaRPr lang="en-GB" sz="4400" b="1" dirty="0"/>
          </a:p>
          <a:p>
            <a:r>
              <a:rPr lang="en-US" sz="4400" b="1" dirty="0"/>
              <a:t>Trade for their skills;</a:t>
            </a:r>
            <a:endParaRPr lang="en-GB" sz="4400" b="1" dirty="0"/>
          </a:p>
          <a:p>
            <a:r>
              <a:rPr lang="en-US" sz="4400" b="1" dirty="0"/>
              <a:t>Land for the dispossessed,</a:t>
            </a:r>
            <a:endParaRPr lang="en-GB" sz="4400" b="1" dirty="0"/>
          </a:p>
          <a:p>
            <a:r>
              <a:rPr lang="en-US" sz="4400" b="1" dirty="0"/>
              <a:t>Rights for the weak,</a:t>
            </a:r>
            <a:endParaRPr lang="en-GB" sz="4400" b="1" dirty="0"/>
          </a:p>
          <a:p>
            <a:r>
              <a:rPr lang="en-US" sz="4400" b="1" dirty="0"/>
              <a:t>Voices to plead the cause</a:t>
            </a:r>
            <a:endParaRPr lang="en-GB" sz="4400" b="1" dirty="0"/>
          </a:p>
          <a:p>
            <a:r>
              <a:rPr lang="en-US" sz="4400" b="1" dirty="0"/>
              <a:t>Of those who can’t speak</a:t>
            </a:r>
            <a:r>
              <a:rPr lang="en-US" sz="4400" b="1" dirty="0" smtClean="0"/>
              <a:t>.</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v.2</a:t>
            </a:r>
            <a:r>
              <a:rPr lang="en-GB" b="1" dirty="0" smtClean="0"/>
              <a:t> of 5</a:t>
            </a:r>
            <a:endParaRPr lang="en-GB" b="1" dirty="0"/>
          </a:p>
        </p:txBody>
      </p:sp>
    </p:spTree>
    <p:extLst>
      <p:ext uri="{BB962C8B-B14F-4D97-AF65-F5344CB8AC3E}">
        <p14:creationId xmlns:p14="http://schemas.microsoft.com/office/powerpoint/2010/main" val="687542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08346"/>
            <a:ext cx="8991600" cy="5509200"/>
          </a:xfrm>
          <a:prstGeom prst="rect">
            <a:avLst/>
          </a:prstGeom>
          <a:noFill/>
        </p:spPr>
        <p:txBody>
          <a:bodyPr wrap="square" rtlCol="0">
            <a:spAutoFit/>
          </a:bodyPr>
          <a:lstStyle/>
          <a:p>
            <a:r>
              <a:rPr lang="en-US" sz="3200" b="1" i="1" dirty="0" smtClean="0"/>
              <a:t>Refrain</a:t>
            </a:r>
            <a:r>
              <a:rPr lang="en-US" sz="4400" b="1" i="1" dirty="0" smtClean="0"/>
              <a:t>:</a:t>
            </a:r>
          </a:p>
          <a:p>
            <a:pPr lvl="1"/>
            <a:r>
              <a:rPr lang="en-US" sz="4400" b="1" i="1" dirty="0"/>
              <a:t>God of the poor,</a:t>
            </a:r>
            <a:endParaRPr lang="en-GB" sz="4400" b="1" dirty="0"/>
          </a:p>
          <a:p>
            <a:pPr lvl="1"/>
            <a:r>
              <a:rPr lang="en-US" sz="4400" b="1" i="1" dirty="0"/>
              <a:t>Friend of the weak,</a:t>
            </a:r>
            <a:endParaRPr lang="en-GB" sz="4400" b="1" dirty="0"/>
          </a:p>
          <a:p>
            <a:pPr lvl="1"/>
            <a:r>
              <a:rPr lang="en-US" sz="4400" b="1" i="1" dirty="0"/>
              <a:t>Give us compassion we pray:</a:t>
            </a:r>
            <a:endParaRPr lang="en-GB" sz="4400" b="1" dirty="0"/>
          </a:p>
          <a:p>
            <a:pPr lvl="1"/>
            <a:r>
              <a:rPr lang="en-US" sz="4400" b="1" i="1" dirty="0"/>
              <a:t>Melt our cold hearts,</a:t>
            </a:r>
            <a:endParaRPr lang="en-GB" sz="4400" b="1" dirty="0"/>
          </a:p>
          <a:p>
            <a:pPr lvl="1"/>
            <a:r>
              <a:rPr lang="en-US" sz="4400" b="1" i="1" dirty="0"/>
              <a:t>Let tears fall like rain;</a:t>
            </a:r>
            <a:endParaRPr lang="en-GB" sz="4400" b="1" dirty="0"/>
          </a:p>
          <a:p>
            <a:pPr lvl="1"/>
            <a:r>
              <a:rPr lang="en-US" sz="4400" b="1" i="1" dirty="0"/>
              <a:t>Come, change our love</a:t>
            </a:r>
            <a:endParaRPr lang="en-GB" sz="4400" b="1" dirty="0"/>
          </a:p>
          <a:p>
            <a:pPr lvl="1"/>
            <a:r>
              <a:rPr lang="en-US" sz="4400" b="1" i="1" dirty="0"/>
              <a:t>From a spark to a flame.</a:t>
            </a:r>
            <a:endParaRPr lang="en-GB" sz="4400" b="1" dirty="0"/>
          </a:p>
        </p:txBody>
      </p:sp>
    </p:spTree>
    <p:extLst>
      <p:ext uri="{BB962C8B-B14F-4D97-AF65-F5344CB8AC3E}">
        <p14:creationId xmlns:p14="http://schemas.microsoft.com/office/powerpoint/2010/main" val="2993684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8432" y="1066800"/>
            <a:ext cx="8763000" cy="4154984"/>
          </a:xfrm>
          <a:prstGeom prst="rect">
            <a:avLst/>
          </a:prstGeom>
          <a:noFill/>
        </p:spPr>
        <p:txBody>
          <a:bodyPr wrap="square" rtlCol="0">
            <a:spAutoFit/>
          </a:bodyPr>
          <a:lstStyle/>
          <a:p>
            <a:r>
              <a:rPr lang="en-GB" sz="4400" b="1" dirty="0" smtClean="0"/>
              <a:t>Longing for peace, our world is troubled.</a:t>
            </a:r>
          </a:p>
          <a:p>
            <a:r>
              <a:rPr lang="en-GB" sz="4400" b="1" dirty="0" smtClean="0"/>
              <a:t>Longing for hope, many despair.</a:t>
            </a:r>
          </a:p>
          <a:p>
            <a:r>
              <a:rPr lang="en-GB" sz="4400" b="1" dirty="0" smtClean="0"/>
              <a:t>Your word alone has power to save us.</a:t>
            </a:r>
          </a:p>
          <a:p>
            <a:r>
              <a:rPr lang="en-GB" sz="4400" b="1" dirty="0" smtClean="0"/>
              <a:t>Make us your living voice.</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v.2</a:t>
            </a:r>
            <a:r>
              <a:rPr lang="en-GB" b="1" dirty="0" smtClean="0"/>
              <a:t> of 5</a:t>
            </a:r>
            <a:endParaRPr lang="en-GB" b="1" dirty="0"/>
          </a:p>
        </p:txBody>
      </p:sp>
    </p:spTree>
    <p:extLst>
      <p:ext uri="{BB962C8B-B14F-4D97-AF65-F5344CB8AC3E}">
        <p14:creationId xmlns:p14="http://schemas.microsoft.com/office/powerpoint/2010/main" val="19781564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08346"/>
            <a:ext cx="8991600" cy="5509200"/>
          </a:xfrm>
          <a:prstGeom prst="rect">
            <a:avLst/>
          </a:prstGeom>
          <a:noFill/>
        </p:spPr>
        <p:txBody>
          <a:bodyPr wrap="square" rtlCol="0">
            <a:spAutoFit/>
          </a:bodyPr>
          <a:lstStyle/>
          <a:p>
            <a:r>
              <a:rPr lang="en-US" sz="4400" b="1" dirty="0"/>
              <a:t>Refuge from cruel wars,</a:t>
            </a:r>
            <a:endParaRPr lang="en-GB" sz="4400" b="1" dirty="0"/>
          </a:p>
          <a:p>
            <a:r>
              <a:rPr lang="en-US" sz="4400" b="1" dirty="0"/>
              <a:t>Havens from fear,</a:t>
            </a:r>
            <a:endParaRPr lang="en-GB" sz="4400" b="1" dirty="0"/>
          </a:p>
          <a:p>
            <a:r>
              <a:rPr lang="en-US" sz="4400" b="1" dirty="0"/>
              <a:t>Cities for sanctuary,</a:t>
            </a:r>
            <a:endParaRPr lang="en-GB" sz="4400" b="1" dirty="0"/>
          </a:p>
          <a:p>
            <a:r>
              <a:rPr lang="en-US" sz="4400" b="1" dirty="0"/>
              <a:t>Freedoms to share;</a:t>
            </a:r>
            <a:endParaRPr lang="en-GB" sz="4400" b="1" dirty="0"/>
          </a:p>
          <a:p>
            <a:r>
              <a:rPr lang="en-US" sz="4400" b="1" dirty="0"/>
              <a:t>Peace to the killing-fields,</a:t>
            </a:r>
            <a:endParaRPr lang="en-GB" sz="4400" b="1" dirty="0"/>
          </a:p>
          <a:p>
            <a:r>
              <a:rPr lang="en-US" sz="4400" b="1" dirty="0"/>
              <a:t>Scorched earth to green,</a:t>
            </a:r>
            <a:endParaRPr lang="en-GB" sz="4400" b="1" dirty="0"/>
          </a:p>
          <a:p>
            <a:r>
              <a:rPr lang="en-US" sz="4400" b="1" dirty="0"/>
              <a:t>Christ for the bitterness,</a:t>
            </a:r>
            <a:endParaRPr lang="en-GB" sz="4400" b="1" dirty="0"/>
          </a:p>
          <a:p>
            <a:r>
              <a:rPr lang="en-US" sz="4400" b="1" dirty="0"/>
              <a:t>His cross for the pain.</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v.3</a:t>
            </a:r>
            <a:r>
              <a:rPr lang="en-GB" b="1" dirty="0" smtClean="0"/>
              <a:t> of 5</a:t>
            </a:r>
            <a:endParaRPr lang="en-GB" b="1" dirty="0"/>
          </a:p>
        </p:txBody>
      </p:sp>
    </p:spTree>
    <p:extLst>
      <p:ext uri="{BB962C8B-B14F-4D97-AF65-F5344CB8AC3E}">
        <p14:creationId xmlns:p14="http://schemas.microsoft.com/office/powerpoint/2010/main" val="4858495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991600" cy="5509200"/>
          </a:xfrm>
          <a:prstGeom prst="rect">
            <a:avLst/>
          </a:prstGeom>
          <a:noFill/>
        </p:spPr>
        <p:txBody>
          <a:bodyPr wrap="square" rtlCol="0">
            <a:spAutoFit/>
          </a:bodyPr>
          <a:lstStyle/>
          <a:p>
            <a:r>
              <a:rPr lang="en-US" sz="4400" b="1" dirty="0"/>
              <a:t>Rest for the ravaged earth,</a:t>
            </a:r>
            <a:endParaRPr lang="en-GB" sz="4400" b="1" dirty="0"/>
          </a:p>
          <a:p>
            <a:r>
              <a:rPr lang="en-US" sz="4400" b="1" dirty="0"/>
              <a:t>Oceans and streams</a:t>
            </a:r>
            <a:endParaRPr lang="en-GB" sz="4400" b="1" dirty="0"/>
          </a:p>
          <a:p>
            <a:r>
              <a:rPr lang="en-US" sz="4400" b="1" dirty="0"/>
              <a:t>Plundered and poisoned—</a:t>
            </a:r>
            <a:endParaRPr lang="en-GB" sz="4400" b="1" dirty="0"/>
          </a:p>
          <a:p>
            <a:r>
              <a:rPr lang="en-US" sz="4400" b="1" dirty="0"/>
              <a:t>Our future, our dreams.</a:t>
            </a:r>
            <a:endParaRPr lang="en-GB" sz="4400" b="1" dirty="0"/>
          </a:p>
          <a:p>
            <a:r>
              <a:rPr lang="en-US" sz="4400" b="1" dirty="0"/>
              <a:t>Lord, end our madness,</a:t>
            </a:r>
            <a:endParaRPr lang="en-GB" sz="4400" b="1" dirty="0"/>
          </a:p>
          <a:p>
            <a:r>
              <a:rPr lang="en-US" sz="4400" b="1" dirty="0"/>
              <a:t>Carelessness, greed;</a:t>
            </a:r>
            <a:endParaRPr lang="en-GB" sz="4400" b="1" dirty="0"/>
          </a:p>
          <a:p>
            <a:r>
              <a:rPr lang="en-US" sz="4400" b="1" dirty="0"/>
              <a:t>Make us content with</a:t>
            </a:r>
            <a:endParaRPr lang="en-GB" sz="4400" b="1" dirty="0"/>
          </a:p>
          <a:p>
            <a:r>
              <a:rPr lang="en-US" sz="4400" b="1" dirty="0"/>
              <a:t>The things that we need.</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v.4</a:t>
            </a:r>
            <a:r>
              <a:rPr lang="en-GB" b="1" dirty="0" smtClean="0"/>
              <a:t> of 5</a:t>
            </a:r>
            <a:endParaRPr lang="en-GB" b="1" dirty="0"/>
          </a:p>
        </p:txBody>
      </p:sp>
    </p:spTree>
    <p:extLst>
      <p:ext uri="{BB962C8B-B14F-4D97-AF65-F5344CB8AC3E}">
        <p14:creationId xmlns:p14="http://schemas.microsoft.com/office/powerpoint/2010/main" val="11968909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08346"/>
            <a:ext cx="8991600" cy="5509200"/>
          </a:xfrm>
          <a:prstGeom prst="rect">
            <a:avLst/>
          </a:prstGeom>
          <a:noFill/>
        </p:spPr>
        <p:txBody>
          <a:bodyPr wrap="square" rtlCol="0">
            <a:spAutoFit/>
          </a:bodyPr>
          <a:lstStyle/>
          <a:p>
            <a:r>
              <a:rPr lang="en-US" sz="3200" b="1" i="1" dirty="0" smtClean="0"/>
              <a:t>Refrain</a:t>
            </a:r>
            <a:r>
              <a:rPr lang="en-US" sz="4400" b="1" i="1" dirty="0" smtClean="0"/>
              <a:t>:</a:t>
            </a:r>
          </a:p>
          <a:p>
            <a:pPr lvl="1"/>
            <a:r>
              <a:rPr lang="en-US" sz="4400" b="1" i="1" dirty="0"/>
              <a:t>God of the poor,</a:t>
            </a:r>
            <a:endParaRPr lang="en-GB" sz="4400" b="1" dirty="0"/>
          </a:p>
          <a:p>
            <a:pPr lvl="1"/>
            <a:r>
              <a:rPr lang="en-US" sz="4400" b="1" i="1" dirty="0"/>
              <a:t>Friend of the weak,</a:t>
            </a:r>
            <a:endParaRPr lang="en-GB" sz="4400" b="1" dirty="0"/>
          </a:p>
          <a:p>
            <a:pPr lvl="1"/>
            <a:r>
              <a:rPr lang="en-US" sz="4400" b="1" i="1" dirty="0"/>
              <a:t>Give us compassion we pray:</a:t>
            </a:r>
            <a:endParaRPr lang="en-GB" sz="4400" b="1" dirty="0"/>
          </a:p>
          <a:p>
            <a:pPr lvl="1"/>
            <a:r>
              <a:rPr lang="en-US" sz="4400" b="1" i="1" dirty="0"/>
              <a:t>Melt our cold hearts,</a:t>
            </a:r>
            <a:endParaRPr lang="en-GB" sz="4400" b="1" dirty="0"/>
          </a:p>
          <a:p>
            <a:pPr lvl="1"/>
            <a:r>
              <a:rPr lang="en-US" sz="4400" b="1" i="1" dirty="0"/>
              <a:t>Let tears fall like rain;</a:t>
            </a:r>
            <a:endParaRPr lang="en-GB" sz="4400" b="1" dirty="0"/>
          </a:p>
          <a:p>
            <a:pPr lvl="1"/>
            <a:r>
              <a:rPr lang="en-US" sz="4400" b="1" i="1" dirty="0"/>
              <a:t>Come, change our love</a:t>
            </a:r>
            <a:endParaRPr lang="en-GB" sz="4400" b="1" dirty="0"/>
          </a:p>
          <a:p>
            <a:pPr lvl="1"/>
            <a:r>
              <a:rPr lang="en-US" sz="4400" b="1" i="1" dirty="0"/>
              <a:t>From a spark to a flame.</a:t>
            </a:r>
            <a:endParaRPr lang="en-GB" sz="4400" b="1" dirty="0"/>
          </a:p>
        </p:txBody>
      </p:sp>
    </p:spTree>
    <p:extLst>
      <p:ext uri="{BB962C8B-B14F-4D97-AF65-F5344CB8AC3E}">
        <p14:creationId xmlns:p14="http://schemas.microsoft.com/office/powerpoint/2010/main" val="17201424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991600" cy="5509200"/>
          </a:xfrm>
          <a:prstGeom prst="rect">
            <a:avLst/>
          </a:prstGeom>
          <a:noFill/>
        </p:spPr>
        <p:txBody>
          <a:bodyPr wrap="square" rtlCol="0">
            <a:spAutoFit/>
          </a:bodyPr>
          <a:lstStyle/>
          <a:p>
            <a:r>
              <a:rPr lang="en-US" sz="4400" b="1" dirty="0"/>
              <a:t>Lighten our darkness,</a:t>
            </a:r>
            <a:endParaRPr lang="en-GB" sz="4400" b="1" dirty="0"/>
          </a:p>
          <a:p>
            <a:r>
              <a:rPr lang="en-US" sz="4400" b="1" dirty="0"/>
              <a:t>Breathe on this flame</a:t>
            </a:r>
            <a:endParaRPr lang="en-GB" sz="4400" b="1" dirty="0"/>
          </a:p>
          <a:p>
            <a:r>
              <a:rPr lang="en-US" sz="4400" b="1" dirty="0"/>
              <a:t>Until Your </a:t>
            </a:r>
            <a:r>
              <a:rPr lang="en-US" sz="4400" b="1" dirty="0" smtClean="0"/>
              <a:t>justice burns</a:t>
            </a:r>
            <a:endParaRPr lang="en-GB" sz="4400" b="1" dirty="0"/>
          </a:p>
          <a:p>
            <a:r>
              <a:rPr lang="en-US" sz="4400" b="1" dirty="0"/>
              <a:t>B</a:t>
            </a:r>
            <a:r>
              <a:rPr lang="en-US" sz="4400" b="1" dirty="0" smtClean="0"/>
              <a:t>rightly </a:t>
            </a:r>
            <a:r>
              <a:rPr lang="en-US" sz="4400" b="1" dirty="0"/>
              <a:t>again;</a:t>
            </a:r>
            <a:endParaRPr lang="en-GB" sz="4400" b="1" dirty="0"/>
          </a:p>
          <a:p>
            <a:r>
              <a:rPr lang="en-US" sz="4400" b="1" dirty="0"/>
              <a:t>Until the nations</a:t>
            </a:r>
            <a:endParaRPr lang="en-GB" sz="4400" b="1" dirty="0"/>
          </a:p>
          <a:p>
            <a:r>
              <a:rPr lang="en-US" sz="4400" b="1" dirty="0"/>
              <a:t>Learn of Your ways,</a:t>
            </a:r>
            <a:endParaRPr lang="en-GB" sz="4400" b="1" dirty="0"/>
          </a:p>
          <a:p>
            <a:r>
              <a:rPr lang="en-US" sz="4400" b="1" dirty="0"/>
              <a:t>Seek Your salvation</a:t>
            </a:r>
            <a:endParaRPr lang="en-GB" sz="4400" b="1" dirty="0"/>
          </a:p>
          <a:p>
            <a:r>
              <a:rPr lang="en-US" sz="4400" b="1" dirty="0"/>
              <a:t>And bring You their praise</a:t>
            </a:r>
            <a:r>
              <a:rPr lang="en-US" sz="4400" b="1" dirty="0" smtClean="0"/>
              <a:t>.</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v.5</a:t>
            </a:r>
            <a:r>
              <a:rPr lang="en-GB" b="1" dirty="0" smtClean="0"/>
              <a:t> of 5</a:t>
            </a:r>
            <a:endParaRPr lang="en-GB" b="1" dirty="0"/>
          </a:p>
        </p:txBody>
      </p:sp>
    </p:spTree>
    <p:extLst>
      <p:ext uri="{BB962C8B-B14F-4D97-AF65-F5344CB8AC3E}">
        <p14:creationId xmlns:p14="http://schemas.microsoft.com/office/powerpoint/2010/main" val="42772743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08346"/>
            <a:ext cx="8991600" cy="5509200"/>
          </a:xfrm>
          <a:prstGeom prst="rect">
            <a:avLst/>
          </a:prstGeom>
          <a:noFill/>
        </p:spPr>
        <p:txBody>
          <a:bodyPr wrap="square" rtlCol="0">
            <a:spAutoFit/>
          </a:bodyPr>
          <a:lstStyle/>
          <a:p>
            <a:r>
              <a:rPr lang="en-US" sz="3200" b="1" i="1" dirty="0" smtClean="0"/>
              <a:t>Refrain</a:t>
            </a:r>
            <a:r>
              <a:rPr lang="en-US" sz="4400" b="1" i="1" dirty="0" smtClean="0"/>
              <a:t>:</a:t>
            </a:r>
          </a:p>
          <a:p>
            <a:pPr lvl="1"/>
            <a:r>
              <a:rPr lang="en-US" sz="4400" b="1" i="1" dirty="0"/>
              <a:t>God of the poor,</a:t>
            </a:r>
            <a:endParaRPr lang="en-GB" sz="4400" b="1" dirty="0"/>
          </a:p>
          <a:p>
            <a:pPr lvl="1"/>
            <a:r>
              <a:rPr lang="en-US" sz="4400" b="1" i="1" dirty="0"/>
              <a:t>Friend of the weak,</a:t>
            </a:r>
            <a:endParaRPr lang="en-GB" sz="4400" b="1" dirty="0"/>
          </a:p>
          <a:p>
            <a:pPr lvl="1"/>
            <a:r>
              <a:rPr lang="en-US" sz="4400" b="1" i="1" dirty="0"/>
              <a:t>Give us compassion we pray:</a:t>
            </a:r>
            <a:endParaRPr lang="en-GB" sz="4400" b="1" dirty="0"/>
          </a:p>
          <a:p>
            <a:pPr lvl="1"/>
            <a:r>
              <a:rPr lang="en-US" sz="4400" b="1" i="1" dirty="0"/>
              <a:t>Melt our cold hearts,</a:t>
            </a:r>
            <a:endParaRPr lang="en-GB" sz="4400" b="1" dirty="0"/>
          </a:p>
          <a:p>
            <a:pPr lvl="1"/>
            <a:r>
              <a:rPr lang="en-US" sz="4400" b="1" i="1" dirty="0"/>
              <a:t>Let tears fall like rain;</a:t>
            </a:r>
            <a:endParaRPr lang="en-GB" sz="4400" b="1" dirty="0"/>
          </a:p>
          <a:p>
            <a:pPr lvl="1"/>
            <a:r>
              <a:rPr lang="en-US" sz="4400" b="1" i="1" dirty="0"/>
              <a:t>Come, change our love</a:t>
            </a:r>
            <a:endParaRPr lang="en-GB" sz="4400" b="1" dirty="0"/>
          </a:p>
          <a:p>
            <a:pPr lvl="1"/>
            <a:r>
              <a:rPr lang="en-US" sz="4400" b="1" i="1" dirty="0"/>
              <a:t>From a spark to a flame.</a:t>
            </a:r>
            <a:endParaRPr lang="en-GB" sz="4400" b="1" dirty="0"/>
          </a:p>
        </p:txBody>
      </p:sp>
    </p:spTree>
    <p:extLst>
      <p:ext uri="{BB962C8B-B14F-4D97-AF65-F5344CB8AC3E}">
        <p14:creationId xmlns:p14="http://schemas.microsoft.com/office/powerpoint/2010/main" val="31077996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761" y="685800"/>
            <a:ext cx="8686800" cy="5201424"/>
          </a:xfrm>
          <a:prstGeom prst="rect">
            <a:avLst/>
          </a:prstGeom>
          <a:noFill/>
        </p:spPr>
        <p:txBody>
          <a:bodyPr wrap="square" rtlCol="0">
            <a:spAutoFit/>
          </a:bodyPr>
          <a:lstStyle/>
          <a:p>
            <a:r>
              <a:rPr lang="en-GB" sz="3600" dirty="0"/>
              <a:t>Let us leave this worship, knowing the richness of blessings through the love of God, the selfless giving of Christ and the bounty of the Holy Spirit in our lives so that we can take generous blessings to our neighbours in our local communities and send generous blessings to our partners in global situations so that they may all know peace. </a:t>
            </a:r>
            <a:endParaRPr lang="en-GB" sz="3600" dirty="0" smtClean="0"/>
          </a:p>
          <a:p>
            <a:r>
              <a:rPr lang="en-GB" sz="4400" b="1" dirty="0" smtClean="0">
                <a:solidFill>
                  <a:srgbClr val="FF0000"/>
                </a:solidFill>
              </a:rPr>
              <a:t>Amen</a:t>
            </a:r>
            <a:r>
              <a:rPr lang="en-GB" sz="4400" b="1" dirty="0">
                <a:solidFill>
                  <a:srgbClr val="FF0000"/>
                </a:solidFill>
              </a:rPr>
              <a:t>.</a:t>
            </a:r>
          </a:p>
        </p:txBody>
      </p:sp>
    </p:spTree>
    <p:extLst>
      <p:ext uri="{BB962C8B-B14F-4D97-AF65-F5344CB8AC3E}">
        <p14:creationId xmlns:p14="http://schemas.microsoft.com/office/powerpoint/2010/main" val="1886437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1" y="1295400"/>
            <a:ext cx="8839200" cy="4524315"/>
          </a:xfrm>
          <a:prstGeom prst="rect">
            <a:avLst/>
          </a:prstGeom>
          <a:noFill/>
        </p:spPr>
        <p:txBody>
          <a:bodyPr wrap="square" rtlCol="0">
            <a:spAutoFit/>
          </a:bodyPr>
          <a:lstStyle/>
          <a:p>
            <a:r>
              <a:rPr lang="en-GB" sz="2400" b="1" i="1" dirty="0" smtClean="0"/>
              <a:t>Refrain</a:t>
            </a:r>
          </a:p>
          <a:p>
            <a:pPr lvl="1"/>
            <a:r>
              <a:rPr lang="en-GB" sz="4400" b="1" i="1" dirty="0" smtClean="0"/>
              <a:t>Christ, be our light!</a:t>
            </a:r>
          </a:p>
          <a:p>
            <a:pPr lvl="1"/>
            <a:r>
              <a:rPr lang="en-GB" sz="4400" b="1" i="1" dirty="0" smtClean="0"/>
              <a:t>Shine in our hearts.</a:t>
            </a:r>
          </a:p>
          <a:p>
            <a:pPr lvl="1"/>
            <a:r>
              <a:rPr lang="en-GB" sz="4400" b="1" i="1" dirty="0" smtClean="0"/>
              <a:t>Shine through the darkness.</a:t>
            </a:r>
          </a:p>
          <a:p>
            <a:pPr lvl="1"/>
            <a:r>
              <a:rPr lang="en-GB" sz="4400" b="1" i="1" dirty="0" smtClean="0"/>
              <a:t>Christ, be our light!</a:t>
            </a:r>
          </a:p>
          <a:p>
            <a:pPr lvl="1"/>
            <a:r>
              <a:rPr lang="en-GB" sz="4400" b="1" i="1" dirty="0" smtClean="0"/>
              <a:t>Shine in your Church gathered today.</a:t>
            </a:r>
            <a:endParaRPr lang="en-GB" sz="4400" b="1" i="1" dirty="0"/>
          </a:p>
        </p:txBody>
      </p:sp>
    </p:spTree>
    <p:extLst>
      <p:ext uri="{BB962C8B-B14F-4D97-AF65-F5344CB8AC3E}">
        <p14:creationId xmlns:p14="http://schemas.microsoft.com/office/powerpoint/2010/main" val="4137045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1839" y="1143000"/>
            <a:ext cx="8610600" cy="3477875"/>
          </a:xfrm>
          <a:prstGeom prst="rect">
            <a:avLst/>
          </a:prstGeom>
          <a:noFill/>
        </p:spPr>
        <p:txBody>
          <a:bodyPr wrap="square" rtlCol="0">
            <a:spAutoFit/>
          </a:bodyPr>
          <a:lstStyle/>
          <a:p>
            <a:r>
              <a:rPr lang="en-GB" sz="4400" b="1" dirty="0" smtClean="0"/>
              <a:t>Longing for food, many are hungry.</a:t>
            </a:r>
          </a:p>
          <a:p>
            <a:r>
              <a:rPr lang="en-GB" sz="4400" b="1" dirty="0" smtClean="0"/>
              <a:t>Longing for water, many still thirst.</a:t>
            </a:r>
          </a:p>
          <a:p>
            <a:r>
              <a:rPr lang="en-GB" sz="4400" b="1" dirty="0" smtClean="0"/>
              <a:t>Make us your bread, broken for others,</a:t>
            </a:r>
          </a:p>
          <a:p>
            <a:r>
              <a:rPr lang="en-GB" sz="4400" b="1" dirty="0" smtClean="0"/>
              <a:t>Shared until all are fed.</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v.3</a:t>
            </a:r>
            <a:r>
              <a:rPr lang="en-GB" b="1" dirty="0" smtClean="0"/>
              <a:t> of 5</a:t>
            </a:r>
            <a:endParaRPr lang="en-GB" b="1" dirty="0"/>
          </a:p>
        </p:txBody>
      </p:sp>
    </p:spTree>
    <p:extLst>
      <p:ext uri="{BB962C8B-B14F-4D97-AF65-F5344CB8AC3E}">
        <p14:creationId xmlns:p14="http://schemas.microsoft.com/office/powerpoint/2010/main" val="2149983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1" y="1295400"/>
            <a:ext cx="8839200" cy="4524315"/>
          </a:xfrm>
          <a:prstGeom prst="rect">
            <a:avLst/>
          </a:prstGeom>
          <a:noFill/>
        </p:spPr>
        <p:txBody>
          <a:bodyPr wrap="square" rtlCol="0">
            <a:spAutoFit/>
          </a:bodyPr>
          <a:lstStyle/>
          <a:p>
            <a:r>
              <a:rPr lang="en-GB" sz="2400" b="1" i="1" dirty="0" smtClean="0"/>
              <a:t>Refrain</a:t>
            </a:r>
          </a:p>
          <a:p>
            <a:pPr lvl="1"/>
            <a:r>
              <a:rPr lang="en-GB" sz="4400" b="1" i="1" dirty="0" smtClean="0"/>
              <a:t>Christ, be our light!</a:t>
            </a:r>
          </a:p>
          <a:p>
            <a:pPr lvl="1"/>
            <a:r>
              <a:rPr lang="en-GB" sz="4400" b="1" i="1" dirty="0" smtClean="0"/>
              <a:t>Shine in our hearts.</a:t>
            </a:r>
          </a:p>
          <a:p>
            <a:pPr lvl="1"/>
            <a:r>
              <a:rPr lang="en-GB" sz="4400" b="1" i="1" dirty="0" smtClean="0"/>
              <a:t>Shine through the darkness.</a:t>
            </a:r>
          </a:p>
          <a:p>
            <a:pPr lvl="1"/>
            <a:r>
              <a:rPr lang="en-GB" sz="4400" b="1" i="1" dirty="0" smtClean="0"/>
              <a:t>Christ, be our light!</a:t>
            </a:r>
          </a:p>
          <a:p>
            <a:pPr lvl="1"/>
            <a:r>
              <a:rPr lang="en-GB" sz="4400" b="1" i="1" dirty="0" smtClean="0"/>
              <a:t>Shine in your Church gathered today.</a:t>
            </a:r>
            <a:endParaRPr lang="en-GB" sz="4400" b="1" i="1" dirty="0"/>
          </a:p>
        </p:txBody>
      </p:sp>
    </p:spTree>
    <p:extLst>
      <p:ext uri="{BB962C8B-B14F-4D97-AF65-F5344CB8AC3E}">
        <p14:creationId xmlns:p14="http://schemas.microsoft.com/office/powerpoint/2010/main" val="4137045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914400"/>
            <a:ext cx="8839200" cy="4154984"/>
          </a:xfrm>
          <a:prstGeom prst="rect">
            <a:avLst/>
          </a:prstGeom>
          <a:noFill/>
        </p:spPr>
        <p:txBody>
          <a:bodyPr wrap="square" rtlCol="0">
            <a:spAutoFit/>
          </a:bodyPr>
          <a:lstStyle/>
          <a:p>
            <a:r>
              <a:rPr lang="en-GB" sz="4400" b="1" dirty="0" smtClean="0"/>
              <a:t>Longing for shelter, many are homeless.</a:t>
            </a:r>
          </a:p>
          <a:p>
            <a:r>
              <a:rPr lang="en-GB" sz="4400" b="1" dirty="0" smtClean="0"/>
              <a:t>Longing for warmth, many are cold.</a:t>
            </a:r>
          </a:p>
          <a:p>
            <a:r>
              <a:rPr lang="en-GB" sz="4400" b="1" dirty="0" smtClean="0"/>
              <a:t>Make us your building, sheltering others,</a:t>
            </a:r>
          </a:p>
          <a:p>
            <a:r>
              <a:rPr lang="en-GB" sz="4400" b="1" dirty="0" smtClean="0"/>
              <a:t>Walls made of living stone.</a:t>
            </a:r>
            <a:endParaRPr lang="en-GB" sz="4400" b="1" dirty="0"/>
          </a:p>
        </p:txBody>
      </p:sp>
      <p:sp>
        <p:nvSpPr>
          <p:cNvPr id="3" name="TextBox 2"/>
          <p:cNvSpPr txBox="1"/>
          <p:nvPr/>
        </p:nvSpPr>
        <p:spPr>
          <a:xfrm>
            <a:off x="609600" y="6172200"/>
            <a:ext cx="2133600" cy="381000"/>
          </a:xfrm>
          <a:prstGeom prst="rect">
            <a:avLst/>
          </a:prstGeom>
          <a:noFill/>
        </p:spPr>
        <p:txBody>
          <a:bodyPr wrap="square" rtlCol="0">
            <a:spAutoFit/>
          </a:bodyPr>
          <a:lstStyle/>
          <a:p>
            <a:r>
              <a:rPr lang="en-GB" b="1" dirty="0" err="1" smtClean="0"/>
              <a:t>v.4</a:t>
            </a:r>
            <a:r>
              <a:rPr lang="en-GB" b="1" dirty="0" smtClean="0"/>
              <a:t> of 5</a:t>
            </a:r>
            <a:endParaRPr lang="en-GB" b="1" dirty="0"/>
          </a:p>
        </p:txBody>
      </p:sp>
    </p:spTree>
    <p:extLst>
      <p:ext uri="{BB962C8B-B14F-4D97-AF65-F5344CB8AC3E}">
        <p14:creationId xmlns:p14="http://schemas.microsoft.com/office/powerpoint/2010/main" val="2149983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1" y="1295400"/>
            <a:ext cx="8839200" cy="4524315"/>
          </a:xfrm>
          <a:prstGeom prst="rect">
            <a:avLst/>
          </a:prstGeom>
          <a:noFill/>
        </p:spPr>
        <p:txBody>
          <a:bodyPr wrap="square" rtlCol="0">
            <a:spAutoFit/>
          </a:bodyPr>
          <a:lstStyle/>
          <a:p>
            <a:r>
              <a:rPr lang="en-GB" sz="2400" b="1" i="1" dirty="0" smtClean="0"/>
              <a:t>Refrain</a:t>
            </a:r>
          </a:p>
          <a:p>
            <a:pPr lvl="1"/>
            <a:r>
              <a:rPr lang="en-GB" sz="4400" b="1" i="1" dirty="0" smtClean="0"/>
              <a:t>Christ, be our light!</a:t>
            </a:r>
          </a:p>
          <a:p>
            <a:pPr lvl="1"/>
            <a:r>
              <a:rPr lang="en-GB" sz="4400" b="1" i="1" dirty="0" smtClean="0"/>
              <a:t>Shine in our hearts.</a:t>
            </a:r>
          </a:p>
          <a:p>
            <a:pPr lvl="1"/>
            <a:r>
              <a:rPr lang="en-GB" sz="4400" b="1" i="1" dirty="0" smtClean="0"/>
              <a:t>Shine through the darkness.</a:t>
            </a:r>
          </a:p>
          <a:p>
            <a:pPr lvl="1"/>
            <a:r>
              <a:rPr lang="en-GB" sz="4400" b="1" i="1" dirty="0" smtClean="0"/>
              <a:t>Christ, be our light!</a:t>
            </a:r>
          </a:p>
          <a:p>
            <a:pPr lvl="1"/>
            <a:r>
              <a:rPr lang="en-GB" sz="4400" b="1" i="1" dirty="0" smtClean="0"/>
              <a:t>Shine in your Church gathered today.</a:t>
            </a:r>
            <a:endParaRPr lang="en-GB" sz="4400" b="1" i="1" dirty="0"/>
          </a:p>
        </p:txBody>
      </p:sp>
    </p:spTree>
    <p:extLst>
      <p:ext uri="{BB962C8B-B14F-4D97-AF65-F5344CB8AC3E}">
        <p14:creationId xmlns:p14="http://schemas.microsoft.com/office/powerpoint/2010/main" val="4137045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1811</Words>
  <Application>Microsoft Office PowerPoint</Application>
  <PresentationFormat>On-screen Show (4:3)</PresentationFormat>
  <Paragraphs>264</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Good Neighbours: My World Depends On 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World Depends On Us</dc:title>
  <dc:creator>Ian</dc:creator>
  <cp:lastModifiedBy>Ian</cp:lastModifiedBy>
  <cp:revision>13</cp:revision>
  <dcterms:created xsi:type="dcterms:W3CDTF">2017-10-20T09:50:22Z</dcterms:created>
  <dcterms:modified xsi:type="dcterms:W3CDTF">2017-10-22T20:32:06Z</dcterms:modified>
</cp:coreProperties>
</file>